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4"/>
  </p:notesMasterIdLst>
  <p:sldIdLst>
    <p:sldId id="297" r:id="rId5"/>
    <p:sldId id="312" r:id="rId6"/>
    <p:sldId id="380" r:id="rId7"/>
    <p:sldId id="392" r:id="rId8"/>
    <p:sldId id="390" r:id="rId9"/>
    <p:sldId id="391" r:id="rId10"/>
    <p:sldId id="393" r:id="rId11"/>
    <p:sldId id="394" r:id="rId12"/>
    <p:sldId id="384" r:id="rId1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760" userDrawn="1">
          <p15:clr>
            <a:srgbClr val="A4A3A4"/>
          </p15:clr>
        </p15:guide>
        <p15:guide id="2" orient="horz" pos="16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CBCC"/>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FEA419B-BCDB-4C27-8AB2-1E94C2BD932B}">
  <a:tblStyle styleId="{BFEA419B-BCDB-4C27-8AB2-1E94C2BD932B}" styleName="Elsevier">
    <a:wholeTbl>
      <a:tcTxStyle>
        <a:fontRef idx="minor">
          <a:prstClr val="black"/>
        </a:fontRef>
        <a:schemeClr val="dk1"/>
      </a:tcTxStyle>
      <a:tcStyle>
        <a:tcBdr>
          <a:left>
            <a:ln w="0" cmpd="sng">
              <a:solidFill>
                <a:schemeClr val="lt1"/>
              </a:solidFill>
            </a:ln>
          </a:left>
          <a:right>
            <a:ln w="0" cmpd="sng">
              <a:solidFill>
                <a:schemeClr val="lt1"/>
              </a:solidFill>
            </a:ln>
          </a:right>
          <a:top>
            <a:ln w="0" cmpd="sng">
              <a:solidFill>
                <a:schemeClr val="lt1"/>
              </a:solidFill>
            </a:ln>
          </a:top>
          <a:bottom>
            <a:ln w="12700" cmpd="sng">
              <a:solidFill>
                <a:srgbClr val="DCDCDD"/>
              </a:solidFill>
            </a:ln>
          </a:bottom>
          <a:insideH>
            <a:ln w="12700" cmpd="sng">
              <a:solidFill>
                <a:srgbClr val="DCDCDD"/>
              </a:solidFill>
            </a:ln>
          </a:insideH>
          <a:insideV>
            <a:ln w="0" cmpd="sng">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12700" cmpd="sng">
              <a:solidFill>
                <a:schemeClr val="lt1"/>
              </a:solidFill>
            </a:ln>
          </a:top>
        </a:tcBdr>
        <a:fill>
          <a:solidFill>
            <a:schemeClr val="accent1"/>
          </a:solidFill>
        </a:fill>
      </a:tcStyle>
    </a:lastRow>
    <a:firstRow>
      <a:tcTxStyle b="on">
        <a:fontRef idx="minor">
          <a:prstClr val="black"/>
        </a:fontRef>
        <a:schemeClr val="dk1"/>
      </a:tcTxStyle>
      <a:tcStyle>
        <a:tcBdr>
          <a:bottom>
            <a:ln w="12700" cmpd="sng">
              <a:solidFill>
                <a:srgbClr val="FF6C00"/>
              </a:solidFill>
            </a:ln>
          </a:bottom>
        </a:tcBdr>
        <a:fill>
          <a:solidFill>
            <a:schemeClr val="l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41" autoAdjust="0"/>
    <p:restoredTop sz="79255" autoAdjust="0"/>
  </p:normalViewPr>
  <p:slideViewPr>
    <p:cSldViewPr snapToGrid="0" showGuides="1">
      <p:cViewPr varScale="1">
        <p:scale>
          <a:sx n="120" d="100"/>
          <a:sy n="120" d="100"/>
        </p:scale>
        <p:origin x="1644" y="96"/>
      </p:cViewPr>
      <p:guideLst>
        <p:guide pos="5760"/>
        <p:guide orient="horz" pos="162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96" d="100"/>
          <a:sy n="96" d="100"/>
        </p:scale>
        <p:origin x="2480"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9DD4CF-C917-4D69-9374-6EFF2E9F78C3}" type="datetimeFigureOut">
              <a:rPr lang="de-DE" smtClean="0"/>
              <a:t>20.01.2026</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43C7B-F938-4CE9-A268-32817172635B}" type="slidenum">
              <a:rPr lang="de-DE" smtClean="0"/>
              <a:t>‹#›</a:t>
            </a:fld>
            <a:endParaRPr lang="de-DE"/>
          </a:p>
        </p:txBody>
      </p:sp>
    </p:spTree>
    <p:extLst>
      <p:ext uri="{BB962C8B-B14F-4D97-AF65-F5344CB8AC3E}">
        <p14:creationId xmlns:p14="http://schemas.microsoft.com/office/powerpoint/2010/main" val="2368740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everybody and welcome to this training video, where I will show you how to do a quick search in </a:t>
            </a:r>
            <a:r>
              <a:rPr lang="en-US" dirty="0" err="1"/>
              <a:t>PharmaPEndium</a:t>
            </a:r>
            <a:endParaRPr lang="en-US" dirty="0"/>
          </a:p>
          <a:p>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a:t>
            </a:fld>
            <a:endParaRPr lang="de-DE"/>
          </a:p>
        </p:txBody>
      </p:sp>
    </p:spTree>
    <p:extLst>
      <p:ext uri="{BB962C8B-B14F-4D97-AF65-F5344CB8AC3E}">
        <p14:creationId xmlns:p14="http://schemas.microsoft.com/office/powerpoint/2010/main" val="3188079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During this training session I will first show you a basic quick search example, then I will show you how to enrich your search wildcard, Exact phrase searches and Boolean operators</a:t>
            </a:r>
          </a:p>
          <a:p>
            <a:r>
              <a:rPr lang="en-GB" dirty="0">
                <a:solidFill>
                  <a:srgbClr val="FF6C00"/>
                </a:solidFill>
              </a:rPr>
              <a:t>   </a:t>
            </a:r>
          </a:p>
          <a:p>
            <a:r>
              <a:rPr lang="en-GB" dirty="0">
                <a:solidFill>
                  <a:srgbClr val="FF6C00"/>
                </a:solidFill>
              </a:rPr>
              <a:t>At the end of this video you should have a good understanding how to use the quick search function.</a:t>
            </a:r>
          </a:p>
          <a:p>
            <a:r>
              <a:rPr lang="en-GB" dirty="0">
                <a:solidFill>
                  <a:srgbClr val="FF6C00"/>
                </a:solidFill>
              </a:rPr>
              <a:t>Enable you to retrieve data relevant for you using quick search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2</a:t>
            </a:fld>
            <a:endParaRPr lang="de-DE"/>
          </a:p>
        </p:txBody>
      </p:sp>
    </p:spTree>
    <p:extLst>
      <p:ext uri="{BB962C8B-B14F-4D97-AF65-F5344CB8AC3E}">
        <p14:creationId xmlns:p14="http://schemas.microsoft.com/office/powerpoint/2010/main" val="1043164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Using the Quick search feature we can search the PharmaPendium document base in full text. These include FDA approval packages, EMA approval packages, FDA advisory committee meeting documents, DESI document, </a:t>
            </a:r>
            <a:r>
              <a:rPr lang="en-US" dirty="0" err="1"/>
              <a:t>Meyler’s</a:t>
            </a:r>
            <a:r>
              <a:rPr lang="en-US" dirty="0"/>
              <a:t> </a:t>
            </a:r>
            <a:r>
              <a:rPr lang="en-US" dirty="0" err="1"/>
              <a:t>abd</a:t>
            </a:r>
            <a:r>
              <a:rPr lang="en-US" dirty="0"/>
              <a:t> Mosby’s drug consult. Now, especially FDA regulatory documents are often scanned image files and finding relevant information is notoriously hard. We have made all those documents text searchable and we can discover relevant content easily using quick search. For example, we can ask ourselves the question, what FDA advisory committee meeting document specifically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3</a:t>
            </a:fld>
            <a:endParaRPr lang="de-DE"/>
          </a:p>
        </p:txBody>
      </p:sp>
    </p:spTree>
    <p:extLst>
      <p:ext uri="{BB962C8B-B14F-4D97-AF65-F5344CB8AC3E}">
        <p14:creationId xmlns:p14="http://schemas.microsoft.com/office/powerpoint/2010/main" val="392714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Using the Quick search feature we can search the PharmaPendium document base in full text. These include FDA approval packages, EMA approval packages, FDA advisory committee meeting documents, DESI document, </a:t>
            </a:r>
            <a:r>
              <a:rPr lang="en-US" dirty="0" err="1"/>
              <a:t>Meyler’s</a:t>
            </a:r>
            <a:r>
              <a:rPr lang="en-US" dirty="0"/>
              <a:t> </a:t>
            </a:r>
            <a:r>
              <a:rPr lang="en-US" dirty="0" err="1"/>
              <a:t>abd</a:t>
            </a:r>
            <a:r>
              <a:rPr lang="en-US" dirty="0"/>
              <a:t> Mosby’s drug consult. Now, especially FDA regulatory documents are often scanned image files and finding relevant information is notoriously hard. We have made all those documents text searchable and we can discover relevant content easily using quick search. For example, we can ask ourselves the question, what FDA advisory committee meeting document specifically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4</a:t>
            </a:fld>
            <a:endParaRPr lang="de-DE"/>
          </a:p>
        </p:txBody>
      </p:sp>
    </p:spTree>
    <p:extLst>
      <p:ext uri="{BB962C8B-B14F-4D97-AF65-F5344CB8AC3E}">
        <p14:creationId xmlns:p14="http://schemas.microsoft.com/office/powerpoint/2010/main" val="327377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Using the Quick search feature we can search the PharmaPendium document base in full text. These include FDA approval packages, EMA approval packages, FDA advisory committee meeting documents, DESI document, </a:t>
            </a:r>
            <a:r>
              <a:rPr lang="en-US" dirty="0" err="1"/>
              <a:t>Meyler’s</a:t>
            </a:r>
            <a:r>
              <a:rPr lang="en-US" dirty="0"/>
              <a:t> </a:t>
            </a:r>
            <a:r>
              <a:rPr lang="en-US" dirty="0" err="1"/>
              <a:t>abd</a:t>
            </a:r>
            <a:r>
              <a:rPr lang="en-US" dirty="0"/>
              <a:t> Mosby’s drug consult. Now, especially FDA regulatory documents are often scanned image files and finding relevant information is notoriously hard. We have made all those documents text searchable and we can discover relevant content easily using quick search. For example, we can ask ourselves the question, what FDA advisory committee meeting document specifically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5</a:t>
            </a:fld>
            <a:endParaRPr lang="de-DE"/>
          </a:p>
        </p:txBody>
      </p:sp>
    </p:spTree>
    <p:extLst>
      <p:ext uri="{BB962C8B-B14F-4D97-AF65-F5344CB8AC3E}">
        <p14:creationId xmlns:p14="http://schemas.microsoft.com/office/powerpoint/2010/main" val="1069232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505050"/>
                </a:solidFill>
                <a:latin typeface="Nexus Sans"/>
              </a:rPr>
              <a:t>Importantly, the Advanced search function is a form that helps you to build a complex search query.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505050"/>
                </a:solidFill>
                <a:latin typeface="Nexus Sans"/>
              </a:rPr>
              <a:t>The number at the end (distance) is how close in the document you want all the words or phrases to be. The maximum distance for this search is 200 words.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505050"/>
                </a:solidFill>
                <a:latin typeface="Nexus Sans"/>
              </a:rPr>
              <a:t>The proximity search does NOT search for synonyms but Wildcards (* or ?) can be used here.</a:t>
            </a:r>
            <a:br>
              <a:rPr lang="en-US" dirty="0">
                <a:solidFill>
                  <a:srgbClr val="505050"/>
                </a:solidFill>
                <a:latin typeface="Nexus Sans"/>
              </a:rPr>
            </a:br>
            <a:r>
              <a:rPr lang="en-US" dirty="0">
                <a:solidFill>
                  <a:srgbClr val="505050"/>
                </a:solidFill>
                <a:latin typeface="Nexus Sans"/>
              </a:rPr>
              <a:t>(Proximity terms (1st field) are searched using the NEAR operator)</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solidFill>
                  <a:srgbClr val="505050"/>
                </a:solidFill>
                <a:latin typeface="Nexus Sans"/>
              </a:rPr>
            </a:br>
            <a:r>
              <a:rPr lang="en-US" sz="1200" b="0" i="0" kern="1200" dirty="0">
                <a:solidFill>
                  <a:schemeClr val="tx1"/>
                </a:solidFill>
                <a:effectLst/>
                <a:latin typeface="+mn-lt"/>
                <a:ea typeface="+mn-ea"/>
                <a:cs typeface="+mn-cs"/>
              </a:rPr>
              <a:t>In the second field you can enter single words. All terms entered here will be searched as an OR search. All punctuation symbols are ignored. Synonyms can be searched on entries in this field.</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Wildcards (* or ?) can be used here. Quick Search syntax example: AND (term1 OR term2 OR ... OR </a:t>
            </a:r>
            <a:r>
              <a:rPr lang="en-US" sz="1200" b="0" i="0" kern="1200" dirty="0" err="1">
                <a:solidFill>
                  <a:schemeClr val="tx1"/>
                </a:solidFill>
                <a:effectLst/>
                <a:latin typeface="+mn-lt"/>
                <a:ea typeface="+mn-ea"/>
                <a:cs typeface="+mn-cs"/>
              </a:rPr>
              <a:t>termN</a:t>
            </a:r>
            <a:r>
              <a:rPr lang="en-US"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505050"/>
              </a:solidFill>
              <a:latin typeface="Nexus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505050"/>
                </a:solidFill>
                <a:latin typeface="Nexus Sans"/>
              </a:rPr>
              <a:t>Proximity Searches can also be done on the Quick Search bar using the syntax [term1, term2, ..., </a:t>
            </a:r>
            <a:r>
              <a:rPr lang="en-US" dirty="0" err="1">
                <a:solidFill>
                  <a:srgbClr val="505050"/>
                </a:solidFill>
                <a:latin typeface="Nexus Sans"/>
              </a:rPr>
              <a:t>termN</a:t>
            </a:r>
            <a:r>
              <a:rPr lang="en-US" dirty="0">
                <a:solidFill>
                  <a:srgbClr val="505050"/>
                </a:solidFill>
                <a:latin typeface="Nexus Sans"/>
              </a:rPr>
              <a:t> = Distance]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505050"/>
              </a:solidFill>
              <a:effectLst/>
              <a:latin typeface="Nexus Sans"/>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solidFill>
                  <a:srgbClr val="505050"/>
                </a:solidFill>
                <a:latin typeface="Nexus Sans"/>
              </a:rPr>
            </a:b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6</a:t>
            </a:fld>
            <a:endParaRPr lang="de-DE"/>
          </a:p>
        </p:txBody>
      </p:sp>
    </p:spTree>
    <p:extLst>
      <p:ext uri="{BB962C8B-B14F-4D97-AF65-F5344CB8AC3E}">
        <p14:creationId xmlns:p14="http://schemas.microsoft.com/office/powerpoint/2010/main" val="2984648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505050"/>
                </a:solidFill>
                <a:latin typeface="Nexus Sans"/>
              </a:rPr>
              <a:t>Importantly, the Advanced search function is a form that helps you to build a complex search query.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505050"/>
                </a:solidFill>
                <a:latin typeface="Nexus Sans"/>
              </a:rPr>
              <a:t>The number at the end (distance) is how close in the document you want all the words or phrases to be. The maximum distance for this search is 200 words.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505050"/>
                </a:solidFill>
                <a:latin typeface="Nexus Sans"/>
              </a:rPr>
              <a:t>The proximity search does NOT search for synonyms but Wildcards (* or ?) can be used here.</a:t>
            </a:r>
            <a:br>
              <a:rPr lang="en-US" dirty="0">
                <a:solidFill>
                  <a:srgbClr val="505050"/>
                </a:solidFill>
                <a:latin typeface="Nexus Sans"/>
              </a:rPr>
            </a:br>
            <a:r>
              <a:rPr lang="en-US" dirty="0">
                <a:solidFill>
                  <a:srgbClr val="505050"/>
                </a:solidFill>
                <a:latin typeface="Nexus Sans"/>
              </a:rPr>
              <a:t>(Proximity terms (1st field) are searched using the NEAR operator)</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solidFill>
                  <a:srgbClr val="505050"/>
                </a:solidFill>
                <a:latin typeface="Nexus Sans"/>
              </a:rPr>
            </a:br>
            <a:r>
              <a:rPr lang="en-US" sz="1200" b="0" i="0" kern="1200" dirty="0">
                <a:solidFill>
                  <a:schemeClr val="tx1"/>
                </a:solidFill>
                <a:effectLst/>
                <a:latin typeface="+mn-lt"/>
                <a:ea typeface="+mn-ea"/>
                <a:cs typeface="+mn-cs"/>
              </a:rPr>
              <a:t>In the second field you can enter single words. All terms entered here will be searched as an OR search. All punctuation symbols are ignored. Synonyms can be searched on entries in this field.</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Wildcards (* or ?) can be used here. Quick Search syntax example: AND (term1 OR term2 OR ... OR </a:t>
            </a:r>
            <a:r>
              <a:rPr lang="en-US" sz="1200" b="0" i="0" kern="1200" dirty="0" err="1">
                <a:solidFill>
                  <a:schemeClr val="tx1"/>
                </a:solidFill>
                <a:effectLst/>
                <a:latin typeface="+mn-lt"/>
                <a:ea typeface="+mn-ea"/>
                <a:cs typeface="+mn-cs"/>
              </a:rPr>
              <a:t>termN</a:t>
            </a:r>
            <a:r>
              <a:rPr lang="en-US"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505050"/>
              </a:solidFill>
              <a:latin typeface="Nexus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505050"/>
                </a:solidFill>
                <a:latin typeface="Nexus Sans"/>
              </a:rPr>
              <a:t>Proximity Searches can also be done on the Quick Search bar using the syntax [term1, term2, ..., </a:t>
            </a:r>
            <a:r>
              <a:rPr lang="en-US" dirty="0" err="1">
                <a:solidFill>
                  <a:srgbClr val="505050"/>
                </a:solidFill>
                <a:latin typeface="Nexus Sans"/>
              </a:rPr>
              <a:t>termN</a:t>
            </a:r>
            <a:r>
              <a:rPr lang="en-US" dirty="0">
                <a:solidFill>
                  <a:srgbClr val="505050"/>
                </a:solidFill>
                <a:latin typeface="Nexus Sans"/>
              </a:rPr>
              <a:t> = Distance]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505050"/>
              </a:solidFill>
              <a:effectLst/>
              <a:latin typeface="Nexus Sans"/>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solidFill>
                  <a:srgbClr val="505050"/>
                </a:solidFill>
                <a:latin typeface="Nexus Sans"/>
              </a:rPr>
            </a:b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7</a:t>
            </a:fld>
            <a:endParaRPr lang="de-DE"/>
          </a:p>
        </p:txBody>
      </p:sp>
    </p:spTree>
    <p:extLst>
      <p:ext uri="{BB962C8B-B14F-4D97-AF65-F5344CB8AC3E}">
        <p14:creationId xmlns:p14="http://schemas.microsoft.com/office/powerpoint/2010/main" val="1282391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505050"/>
                </a:solidFill>
                <a:latin typeface="Nexus Sans"/>
              </a:rPr>
              <a:t>Importantly, the Advanced search function is a form that helps you to build a complex search query.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505050"/>
                </a:solidFill>
                <a:latin typeface="Nexus Sans"/>
              </a:rPr>
              <a:t>The number at the end (distance) is how close in the document you want all the words or phrases to be. The maximum distance for this search is 200 words.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505050"/>
                </a:solidFill>
                <a:latin typeface="Nexus Sans"/>
              </a:rPr>
              <a:t>The proximity search does NOT search for synonyms but Wildcards (* or ?) can be used here.</a:t>
            </a:r>
            <a:br>
              <a:rPr lang="en-US" dirty="0">
                <a:solidFill>
                  <a:srgbClr val="505050"/>
                </a:solidFill>
                <a:latin typeface="Nexus Sans"/>
              </a:rPr>
            </a:br>
            <a:r>
              <a:rPr lang="en-US" dirty="0">
                <a:solidFill>
                  <a:srgbClr val="505050"/>
                </a:solidFill>
                <a:latin typeface="Nexus Sans"/>
              </a:rPr>
              <a:t>(Proximity terms (1st field) are searched using the NEAR operator)</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solidFill>
                  <a:srgbClr val="505050"/>
                </a:solidFill>
                <a:latin typeface="Nexus Sans"/>
              </a:rPr>
            </a:br>
            <a:r>
              <a:rPr lang="en-US" sz="1200" b="0" i="0" kern="1200" dirty="0">
                <a:solidFill>
                  <a:schemeClr val="tx1"/>
                </a:solidFill>
                <a:effectLst/>
                <a:latin typeface="+mn-lt"/>
                <a:ea typeface="+mn-ea"/>
                <a:cs typeface="+mn-cs"/>
              </a:rPr>
              <a:t>In the second field you can enter single words. All terms entered here will be searched as an OR search. All punctuation symbols are ignored. Synonyms can be searched on entries in this field.</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Wildcards (* or ?) can be used here. Quick Search syntax example: AND (term1 OR term2 OR ... OR </a:t>
            </a:r>
            <a:r>
              <a:rPr lang="en-US" sz="1200" b="0" i="0" kern="1200" dirty="0" err="1">
                <a:solidFill>
                  <a:schemeClr val="tx1"/>
                </a:solidFill>
                <a:effectLst/>
                <a:latin typeface="+mn-lt"/>
                <a:ea typeface="+mn-ea"/>
                <a:cs typeface="+mn-cs"/>
              </a:rPr>
              <a:t>termN</a:t>
            </a:r>
            <a:r>
              <a:rPr lang="en-US"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505050"/>
              </a:solidFill>
              <a:latin typeface="Nexus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505050"/>
                </a:solidFill>
                <a:latin typeface="Nexus Sans"/>
              </a:rPr>
              <a:t>Proximity Searches can also be done on the Quick Search bar using the syntax [term1, term2, ..., </a:t>
            </a:r>
            <a:r>
              <a:rPr lang="en-US" dirty="0" err="1">
                <a:solidFill>
                  <a:srgbClr val="505050"/>
                </a:solidFill>
                <a:latin typeface="Nexus Sans"/>
              </a:rPr>
              <a:t>termN</a:t>
            </a:r>
            <a:r>
              <a:rPr lang="en-US" dirty="0">
                <a:solidFill>
                  <a:srgbClr val="505050"/>
                </a:solidFill>
                <a:latin typeface="Nexus Sans"/>
              </a:rPr>
              <a:t> = Distance]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505050"/>
              </a:solidFill>
              <a:effectLst/>
              <a:latin typeface="Nexus Sans"/>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solidFill>
                  <a:srgbClr val="505050"/>
                </a:solidFill>
                <a:latin typeface="Nexus Sans"/>
              </a:rPr>
            </a:b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8</a:t>
            </a:fld>
            <a:endParaRPr lang="de-DE"/>
          </a:p>
        </p:txBody>
      </p:sp>
    </p:spTree>
    <p:extLst>
      <p:ext uri="{BB962C8B-B14F-4D97-AF65-F5344CB8AC3E}">
        <p14:creationId xmlns:p14="http://schemas.microsoft.com/office/powerpoint/2010/main" val="3912984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With</a:t>
            </a:r>
            <a:r>
              <a:rPr lang="nl-NL" dirty="0"/>
              <a:t> </a:t>
            </a:r>
            <a:r>
              <a:rPr lang="nl-NL" dirty="0" err="1"/>
              <a:t>that</a:t>
            </a:r>
            <a:r>
              <a:rPr lang="nl-NL" dirty="0"/>
              <a:t> I </a:t>
            </a:r>
            <a:r>
              <a:rPr lang="nl-NL" dirty="0" err="1"/>
              <a:t>would</a:t>
            </a:r>
            <a:r>
              <a:rPr lang="nl-NL" dirty="0"/>
              <a:t> like to </a:t>
            </a:r>
            <a:r>
              <a:rPr lang="nl-NL" dirty="0" err="1"/>
              <a:t>thank</a:t>
            </a:r>
            <a:r>
              <a:rPr lang="nl-NL" dirty="0"/>
              <a:t> </a:t>
            </a:r>
            <a:r>
              <a:rPr lang="nl-NL" dirty="0" err="1"/>
              <a:t>you</a:t>
            </a:r>
            <a:r>
              <a:rPr lang="nl-NL" dirty="0"/>
              <a:t> </a:t>
            </a:r>
            <a:r>
              <a:rPr lang="nl-NL" dirty="0" err="1"/>
              <a:t>for</a:t>
            </a:r>
            <a:r>
              <a:rPr lang="nl-NL" dirty="0"/>
              <a:t> </a:t>
            </a:r>
            <a:r>
              <a:rPr lang="nl-NL" dirty="0" err="1"/>
              <a:t>your</a:t>
            </a:r>
            <a:r>
              <a:rPr lang="nl-NL" dirty="0"/>
              <a:t> attention. I case of </a:t>
            </a:r>
            <a:r>
              <a:rPr lang="nl-NL" dirty="0" err="1"/>
              <a:t>quetsions</a:t>
            </a:r>
            <a:r>
              <a:rPr lang="nl-NL" dirty="0"/>
              <a:t>, </a:t>
            </a:r>
            <a:r>
              <a:rPr lang="nl-NL" dirty="0" err="1"/>
              <a:t>please</a:t>
            </a:r>
            <a:r>
              <a:rPr lang="nl-NL" dirty="0"/>
              <a:t> do </a:t>
            </a:r>
            <a:r>
              <a:rPr lang="nl-NL" dirty="0" err="1"/>
              <a:t>not</a:t>
            </a:r>
            <a:r>
              <a:rPr lang="nl-NL" dirty="0"/>
              <a:t> </a:t>
            </a:r>
            <a:r>
              <a:rPr lang="nl-NL" dirty="0" err="1"/>
              <a:t>hesitate</a:t>
            </a:r>
            <a:r>
              <a:rPr lang="nl-NL" dirty="0"/>
              <a:t> to get in </a:t>
            </a:r>
            <a:r>
              <a:rPr lang="nl-NL" dirty="0" err="1"/>
              <a:t>touch</a:t>
            </a:r>
            <a:r>
              <a:rPr lang="nl-NL" dirty="0"/>
              <a:t>.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9</a:t>
            </a:fld>
            <a:endParaRPr lang="de-DE"/>
          </a:p>
        </p:txBody>
      </p:sp>
    </p:spTree>
    <p:extLst>
      <p:ext uri="{BB962C8B-B14F-4D97-AF65-F5344CB8AC3E}">
        <p14:creationId xmlns:p14="http://schemas.microsoft.com/office/powerpoint/2010/main" val="1426695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photo and light text">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en-US" noProof="0" dirty="0"/>
              <a:t>Click on icon to select picture</a:t>
            </a:r>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6"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3631053711"/>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guide id="8" orient="horz"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dark text and light phot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de-DE" dirty="0"/>
              <a:t>Click on </a:t>
            </a:r>
            <a:r>
              <a:rPr lang="de-DE" dirty="0" err="1"/>
              <a:t>icon</a:t>
            </a:r>
            <a:r>
              <a:rPr lang="de-DE" dirty="0"/>
              <a:t> </a:t>
            </a:r>
            <a:r>
              <a:rPr lang="de-DE" dirty="0" err="1"/>
              <a:t>to</a:t>
            </a:r>
            <a:r>
              <a:rPr lang="de-DE" dirty="0"/>
              <a:t> </a:t>
            </a:r>
            <a:r>
              <a:rPr lang="de-DE" dirty="0" err="1"/>
              <a:t>select</a:t>
            </a:r>
            <a:r>
              <a:rPr lang="de-DE" dirty="0"/>
              <a:t> </a:t>
            </a:r>
            <a:r>
              <a:rPr lang="de-DE" dirty="0" err="1"/>
              <a:t>picture</a:t>
            </a:r>
            <a:endParaRPr lang="de-DE" dirty="0"/>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guide id="8" orient="horz">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text and dark phot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9144000" cy="5143500"/>
          </a:xfrm>
          <a:prstGeom prst="rect">
            <a:avLst/>
          </a:prstGeom>
          <a:solidFill>
            <a:srgbClr val="3E4043">
              <a:alpha val="14902"/>
            </a:srgbClr>
          </a:solidFill>
        </p:spPr>
        <p:txBody>
          <a:bodyPr>
            <a:normAutofit/>
          </a:bodyPr>
          <a:lstStyle>
            <a:lvl1pPr marL="0" indent="0" algn="r">
              <a:lnSpc>
                <a:spcPct val="100000"/>
              </a:lnSpc>
              <a:buNone/>
              <a:defRPr sz="1600" baseline="0"/>
            </a:lvl1pPr>
          </a:lstStyle>
          <a:p>
            <a:r>
              <a:rPr lang="de-DE"/>
              <a:t>Click on icon to select picture</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solidFill>
                  <a:schemeClr val="bg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17" name="TextBox 1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20"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21"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hasCustomPrompt="1"/>
          </p:nvPr>
        </p:nvSpPr>
        <p:spPr>
          <a:xfrm>
            <a:off x="475841" y="503628"/>
            <a:ext cx="788400"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rmAutofit/>
          </a:bodyPr>
          <a:lstStyle>
            <a:lvl1pPr>
              <a:defRPr sz="100">
                <a:solidFill>
                  <a:schemeClr val="bg1"/>
                </a:solidFill>
              </a:defRPr>
            </a:lvl1pPr>
          </a:lstStyle>
          <a:p>
            <a:pPr lvl="0"/>
            <a:r>
              <a:rPr lang="en-US"/>
              <a:t>Edit Master text styles v</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899294975"/>
      </p:ext>
    </p:extLst>
  </p:cSld>
  <p:clrMapOvr>
    <a:masterClrMapping/>
  </p:clrMapOvr>
  <p:extLst>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gn="l">
              <a:lnSpc>
                <a:spcPct val="100000"/>
              </a:lnSpc>
              <a:spcBef>
                <a:spcPts val="0"/>
              </a:spcBef>
              <a:buFont typeface="Arial" charset="0"/>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8"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0"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2"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353B295-4072-4A63-B863-72215A7E23B4}" type="datetime1">
              <a:rPr lang="de-DE" smtClean="0"/>
              <a:t>20.01.2026</a:t>
            </a:fld>
            <a:endParaRPr lang="de-DE"/>
          </a:p>
        </p:txBody>
      </p:sp>
      <p:sp>
        <p:nvSpPr>
          <p:cNvPr id="4" name="Footer Placeholder 3"/>
          <p:cNvSpPr>
            <a:spLocks noGrp="1"/>
          </p:cNvSpPr>
          <p:nvPr>
            <p:ph type="ftr" sz="quarter" idx="11"/>
          </p:nvPr>
        </p:nvSpPr>
        <p:spPr/>
        <p:txBody>
          <a:bodyPr/>
          <a:lstStyle/>
          <a:p>
            <a:r>
              <a:rPr lang="en-CA"/>
              <a:t>PharmaPendium - Informing critical drug development decisions</a:t>
            </a:r>
            <a:endParaRPr lang="de-DE"/>
          </a:p>
        </p:txBody>
      </p:sp>
      <p:pic>
        <p:nvPicPr>
          <p:cNvPr id="5" name="Picture 4"/>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 y="-431800"/>
            <a:ext cx="9138993" cy="1229461"/>
          </a:xfrm>
          <a:prstGeom prst="rect">
            <a:avLst/>
          </a:prstGeom>
        </p:spPr>
      </p:pic>
      <p:sp>
        <p:nvSpPr>
          <p:cNvPr id="7" name="Text Placeholder 6"/>
          <p:cNvSpPr>
            <a:spLocks noGrp="1"/>
          </p:cNvSpPr>
          <p:nvPr>
            <p:ph type="body" sz="quarter" idx="15" hasCustomPrompt="1"/>
          </p:nvPr>
        </p:nvSpPr>
        <p:spPr>
          <a:xfrm>
            <a:off x="1084593" y="1215416"/>
            <a:ext cx="6974815" cy="1413483"/>
          </a:xfrm>
          <a:prstGeom prst="rect">
            <a:avLst/>
          </a:prstGeom>
        </p:spPr>
        <p:txBody>
          <a:bodyPr anchor="b">
            <a:noAutofit/>
          </a:bodyPr>
          <a:lstStyle>
            <a:lvl1pPr marL="0" indent="0" algn="ctr">
              <a:lnSpc>
                <a:spcPct val="100000"/>
              </a:lnSpc>
              <a:buNone/>
              <a:defRPr sz="4000">
                <a:solidFill>
                  <a:schemeClr val="tx1"/>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Click to edit title</a:t>
            </a:r>
            <a:br>
              <a:rPr lang="en-US" dirty="0"/>
            </a:br>
            <a:r>
              <a:rPr lang="en-US" dirty="0"/>
              <a:t>max over 2x lines</a:t>
            </a:r>
            <a:endParaRPr lang="de-DE" dirty="0"/>
          </a:p>
        </p:txBody>
      </p:sp>
      <p:sp>
        <p:nvSpPr>
          <p:cNvPr id="9" name="Title 1"/>
          <p:cNvSpPr>
            <a:spLocks noGrp="1"/>
          </p:cNvSpPr>
          <p:nvPr>
            <p:ph type="title" hasCustomPrompt="1"/>
          </p:nvPr>
        </p:nvSpPr>
        <p:spPr>
          <a:xfrm>
            <a:off x="1084593" y="2641599"/>
            <a:ext cx="6974815" cy="660401"/>
          </a:xfrm>
        </p:spPr>
        <p:txBody>
          <a:bodyPr anchor="t">
            <a:noAutofit/>
          </a:bodyPr>
          <a:lstStyle>
            <a:lvl1pPr algn="ctr">
              <a:lnSpc>
                <a:spcPct val="100000"/>
              </a:lnSpc>
              <a:defRPr sz="2000">
                <a:solidFill>
                  <a:schemeClr val="tx2"/>
                </a:solidFill>
              </a:defRPr>
            </a:lvl1pPr>
          </a:lstStyle>
          <a:p>
            <a:r>
              <a:rPr lang="en-US" dirty="0"/>
              <a:t>Subtitle</a:t>
            </a:r>
            <a:endParaRPr lang="de-D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Agenda</a:t>
            </a:r>
            <a:endParaRPr lang="de-DE" dirty="0"/>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4"/>
          </p:nvPr>
        </p:nvSpPr>
        <p:spPr/>
        <p:txBody>
          <a:bodyPr/>
          <a:lstStyle/>
          <a:p>
            <a:fld id="{AA8C7641-65B9-4E8D-92C4-30A26A2B427D}" type="datetime1">
              <a:rPr lang="de-DE" smtClean="0"/>
              <a:t>20.01.2026</a:t>
            </a:fld>
            <a:endParaRPr lang="de-DE" dirty="0"/>
          </a:p>
        </p:txBody>
      </p:sp>
      <p:sp>
        <p:nvSpPr>
          <p:cNvPr id="6" name="Footer Placeholder 5"/>
          <p:cNvSpPr>
            <a:spLocks noGrp="1"/>
          </p:cNvSpPr>
          <p:nvPr>
            <p:ph type="ftr" sz="quarter" idx="15"/>
          </p:nvPr>
        </p:nvSpPr>
        <p:spPr/>
        <p:txBody>
          <a:bodyPr/>
          <a:lstStyle/>
          <a:p>
            <a:r>
              <a:rPr lang="en-CA"/>
              <a:t>PharmaPendium - Informing critical drug development decisions</a:t>
            </a:r>
            <a:endParaRPr lang="de-DE" dirty="0"/>
          </a:p>
        </p:txBody>
      </p:sp>
      <p:sp>
        <p:nvSpPr>
          <p:cNvPr id="18" name="Text Placeholder 1"/>
          <p:cNvSpPr>
            <a:spLocks noGrp="1"/>
          </p:cNvSpPr>
          <p:nvPr>
            <p:ph type="body" sz="quarter" idx="13"/>
          </p:nvPr>
        </p:nvSpPr>
        <p:spPr>
          <a:xfrm>
            <a:off x="576262" y="1064853"/>
            <a:ext cx="7991475" cy="3264797"/>
          </a:xfrm>
          <a:prstGeom prst="rect">
            <a:avLst/>
          </a:prstGeom>
        </p:spPr>
        <p:txBody>
          <a:bodyPr vert="horz" lIns="91440" tIns="0" rIns="91440" bIns="45720" rtlCol="0">
            <a:normAutofit/>
          </a:bodyPr>
          <a:lstStyle>
            <a:lvl1pPr>
              <a:defRPr lang="en-GB" dirty="0"/>
            </a:lvl1pPr>
          </a:lstStyle>
          <a:p>
            <a:pPr marL="285750" lvl="0" indent="-285750">
              <a:lnSpc>
                <a:spcPct val="100000"/>
              </a:lnSpc>
            </a:pPr>
            <a:endParaRPr lang="en-GB" dirty="0"/>
          </a:p>
        </p:txBody>
      </p:sp>
    </p:spTree>
    <p:extLst>
      <p:ext uri="{BB962C8B-B14F-4D97-AF65-F5344CB8AC3E}">
        <p14:creationId xmlns:p14="http://schemas.microsoft.com/office/powerpoint/2010/main" val="1262608357"/>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79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EEC101C6-7CB5-49DA-9D9B-A2CCDDB20F2A}" type="datetime1">
              <a:rPr lang="de-DE" smtClean="0"/>
              <a:t>20.01.2026</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7" orient="horz" pos="286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AC83739A-B444-4D82-813A-204F1CD23020}" type="datetime1">
              <a:rPr lang="de-DE" smtClean="0"/>
              <a:t>20.01.2026</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13" hasCustomPrompt="1"/>
          </p:nvPr>
        </p:nvSpPr>
        <p:spPr>
          <a:xfrm>
            <a:off x="576263" y="1064854"/>
            <a:ext cx="7991475" cy="3264797"/>
          </a:xfrm>
          <a:prstGeom prst="rect">
            <a:avLst/>
          </a:prstGeom>
        </p:spPr>
        <p:txBody>
          <a:bodyPr>
            <a:normAutofit/>
          </a:bodyPr>
          <a:lstStyle>
            <a:lvl1pPr marL="0" indent="0">
              <a:lnSpc>
                <a:spcPct val="100000"/>
              </a:lnSpc>
              <a:buFont typeface="Arial" charset="0"/>
              <a:buNone/>
              <a:defRPr sz="18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83886D45-8A9A-46CC-BE89-BB307059B073}" type="datetime1">
              <a:rPr lang="de-DE" smtClean="0"/>
              <a:t>20.01.2026</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4" name="Content Placeholder 2"/>
          <p:cNvSpPr>
            <a:spLocks noGrp="1"/>
          </p:cNvSpPr>
          <p:nvPr>
            <p:ph sz="quarter" idx="16"/>
          </p:nvPr>
        </p:nvSpPr>
        <p:spPr>
          <a:xfrm>
            <a:off x="576263" y="1061276"/>
            <a:ext cx="7991475" cy="326942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04437398"/>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6B2A18E8-BAB8-4721-86A0-FAD72B323C9B}" type="datetime1">
              <a:rPr lang="de-DE" smtClean="0"/>
              <a:t>20.01.2026</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20" name="Text Placeholder 8"/>
          <p:cNvSpPr>
            <a:spLocks noGrp="1"/>
          </p:cNvSpPr>
          <p:nvPr>
            <p:ph type="body" sz="quarter" idx="23" hasCustomPrompt="1"/>
          </p:nvPr>
        </p:nvSpPr>
        <p:spPr>
          <a:xfrm>
            <a:off x="4770841" y="1064854"/>
            <a:ext cx="3796897" cy="3264797"/>
          </a:xfrm>
          <a:prstGeom prst="rect">
            <a:avLst/>
          </a:prstGeom>
        </p:spPr>
        <p:txBody>
          <a:bodyPr>
            <a:normAutofit/>
          </a:bodyPr>
          <a:lstStyle>
            <a:lvl1pPr marL="0" indent="0">
              <a:lnSpc>
                <a:spcPct val="100000"/>
              </a:lnSpc>
              <a:buFont typeface="Arial" charset="0"/>
              <a:buNone/>
              <a:defRPr sz="1600" b="0" baseline="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
        <p:nvSpPr>
          <p:cNvPr id="23"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bullets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193B16BB-A54E-4D22-8135-59AB0A0DA255}" type="datetime1">
              <a:rPr lang="de-DE" smtClean="0"/>
              <a:t>20.01.2026</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
        <p:nvSpPr>
          <p:cNvPr id="9" name="Text Placeholder 8"/>
          <p:cNvSpPr>
            <a:spLocks noGrp="1"/>
          </p:cNvSpPr>
          <p:nvPr>
            <p:ph type="body" sz="quarter" idx="17" hasCustomPrompt="1"/>
          </p:nvPr>
        </p:nvSpPr>
        <p:spPr>
          <a:xfrm>
            <a:off x="4770842" y="1064853"/>
            <a:ext cx="3796896" cy="3264797"/>
          </a:xfrm>
          <a:prstGeom prst="rect">
            <a:avLst/>
          </a:prstGeom>
        </p:spPr>
        <p:txBody>
          <a:bodyPr/>
          <a:lstStyle>
            <a:lvl1pPr marL="285750" indent="-285750">
              <a:lnSpc>
                <a:spcPct val="100000"/>
              </a:lnSpc>
              <a:buFont typeface="Arial" panose="020B0604020202020204" pitchFamily="34" charset="0"/>
              <a:buChar char="•"/>
              <a:defRPr sz="1600" b="0"/>
            </a:lvl1pPr>
            <a:lvl2pPr marL="287338" indent="-287338">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p:txBody>
      </p:sp>
    </p:spTree>
    <p:extLst>
      <p:ext uri="{BB962C8B-B14F-4D97-AF65-F5344CB8AC3E}">
        <p14:creationId xmlns:p14="http://schemas.microsoft.com/office/powerpoint/2010/main" val="2069957296"/>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and image on right side">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57200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6" name="Straight Connector 15"/>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A613DCF9-3C73-4503-B510-D850C92013A9}" type="datetime1">
              <a:rPr lang="de-DE" smtClean="0"/>
              <a:t>20.01.2026</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dirty="0"/>
          </a:p>
        </p:txBody>
      </p:sp>
      <p:sp>
        <p:nvSpPr>
          <p:cNvPr id="8" name="Title 1"/>
          <p:cNvSpPr>
            <a:spLocks noGrp="1"/>
          </p:cNvSpPr>
          <p:nvPr>
            <p:ph type="title" hasCustomPrompt="1"/>
          </p:nvPr>
        </p:nvSpPr>
        <p:spPr>
          <a:xfrm>
            <a:off x="576263"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3231835068"/>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and image on left side">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0A349D1B-B56A-4462-8302-FF9270DB6843}" type="datetime1">
              <a:rPr lang="de-DE" smtClean="0"/>
              <a:t>20.01.2026</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2" name="Picture Placeholder 9"/>
          <p:cNvSpPr>
            <a:spLocks noGrp="1"/>
          </p:cNvSpPr>
          <p:nvPr>
            <p:ph type="pic" sz="quarter" idx="24"/>
          </p:nvPr>
        </p:nvSpPr>
        <p:spPr>
          <a:xfrm>
            <a:off x="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16" name="Title 1"/>
          <p:cNvSpPr>
            <a:spLocks noGrp="1"/>
          </p:cNvSpPr>
          <p:nvPr>
            <p:ph type="title" hasCustomPrompt="1"/>
          </p:nvPr>
        </p:nvSpPr>
        <p:spPr>
          <a:xfrm>
            <a:off x="4744238"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8" name="Text Placeholder 8"/>
          <p:cNvSpPr>
            <a:spLocks noGrp="1"/>
          </p:cNvSpPr>
          <p:nvPr>
            <p:ph type="body" sz="quarter" idx="25" hasCustomPrompt="1"/>
          </p:nvPr>
        </p:nvSpPr>
        <p:spPr>
          <a:xfrm>
            <a:off x="4744238"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1519277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77EA1C2D-DA49-489A-8F79-E280A1517C14}" type="datetime1">
              <a:rPr lang="de-DE" smtClean="0"/>
              <a:t>20.01.2026</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5" name="Picture Placeholder 9"/>
          <p:cNvSpPr>
            <a:spLocks noGrp="1"/>
          </p:cNvSpPr>
          <p:nvPr>
            <p:ph type="pic" sz="quarter" idx="14"/>
          </p:nvPr>
        </p:nvSpPr>
        <p:spPr>
          <a:xfrm>
            <a:off x="3386666" y="1064853"/>
            <a:ext cx="5181071"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24" hasCustomPrompt="1"/>
          </p:nvPr>
        </p:nvSpPr>
        <p:spPr>
          <a:xfrm>
            <a:off x="576264" y="1064853"/>
            <a:ext cx="2641070"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BA928F0-AA10-42AB-8004-4C5E3B55EA50}" type="datetime1">
              <a:rPr lang="de-DE" smtClean="0"/>
              <a:t>20.01.2026</a:t>
            </a:fld>
            <a:endParaRPr lang="de-DE"/>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14533" y="2325818"/>
            <a:ext cx="2929467" cy="2817682"/>
          </a:xfrm>
          <a:prstGeom prst="rect">
            <a:avLst/>
          </a:prstGeom>
        </p:spPr>
      </p:pic>
      <p:sp>
        <p:nvSpPr>
          <p:cNvPr id="6" name="Footer Placeholder 5"/>
          <p:cNvSpPr>
            <a:spLocks noGrp="1"/>
          </p:cNvSpPr>
          <p:nvPr>
            <p:ph type="ftr" sz="quarter" idx="11"/>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438428"/>
            <a:ext cx="6248399" cy="2830088"/>
          </a:xfrm>
          <a:prstGeom prst="rect">
            <a:avLst/>
          </a:prstGeom>
        </p:spPr>
        <p:txBody>
          <a:bodyPr lIns="0" tIns="0" rIns="0">
            <a:normAutofit/>
          </a:bodyPr>
          <a:lstStyle>
            <a:lvl1pPr marL="177800" indent="-177800">
              <a:lnSpc>
                <a:spcPct val="100000"/>
              </a:lnSpc>
              <a:defRPr sz="3600" baseline="0">
                <a:solidFill>
                  <a:srgbClr val="FF6C00"/>
                </a:solidFill>
              </a:defRPr>
            </a:lvl1pPr>
          </a:lstStyle>
          <a:p>
            <a:r>
              <a:rPr lang="en-US" dirty="0"/>
              <a:t>“Quote</a:t>
            </a:r>
            <a:r>
              <a:rPr lang="de-DE" dirty="0"/>
              <a:t>”</a:t>
            </a:r>
          </a:p>
        </p:txBody>
      </p:sp>
      <p:cxnSp>
        <p:nvCxnSpPr>
          <p:cNvPr id="8" name="Straight Connector 7"/>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816578"/>
      </p:ext>
    </p:extLst>
  </p:cSld>
  <p:clrMapOvr>
    <a:masterClrMapping/>
  </p:clrMapOvr>
  <p:extLst>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with dark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en-US" noProof="0" dirty="0"/>
              <a:t>Drag picture to placeholder or click icon to add</a:t>
            </a:r>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chemeClr val="bg1"/>
                </a:solidFill>
              </a:defRPr>
            </a:lvl1pPr>
          </a:lstStyle>
          <a:p>
            <a:r>
              <a:rPr lang="en-US" dirty="0"/>
              <a:t>“Quote”</a:t>
            </a:r>
            <a:endParaRPr lang="de-DE" dirty="0"/>
          </a:p>
        </p:txBody>
      </p:sp>
    </p:spTree>
    <p:extLst>
      <p:ext uri="{BB962C8B-B14F-4D97-AF65-F5344CB8AC3E}">
        <p14:creationId xmlns:p14="http://schemas.microsoft.com/office/powerpoint/2010/main" val="2195032865"/>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Quote with light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nl-NL" dirty="0"/>
              <a:t>Drag </a:t>
            </a:r>
            <a:r>
              <a:rPr lang="en-US" noProof="0" dirty="0"/>
              <a:t>picture</a:t>
            </a:r>
            <a:r>
              <a:rPr lang="nl-NL" dirty="0"/>
              <a:t> to placeholder or click icon to add</a:t>
            </a:r>
            <a:endParaRPr lang="de-DE" dirty="0"/>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rgbClr val="53565A"/>
                </a:solidFill>
              </a:defRPr>
            </a:lvl1pPr>
          </a:lstStyle>
          <a:p>
            <a:r>
              <a:rPr lang="en-US" dirty="0"/>
              <a:t>“Quote”</a:t>
            </a:r>
            <a:endParaRPr lang="de-DE" dirty="0"/>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llustration">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770842" y="1064853"/>
            <a:ext cx="3796896"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90592761-E4CE-4D01-9031-50B8560067FA}" type="datetime1">
              <a:rPr lang="de-DE" smtClean="0"/>
              <a:t>20.01.2026</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9"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803182024"/>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7" orient="horz" pos="2867"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4770842" y="1064853"/>
            <a:ext cx="3796897" cy="3262031"/>
          </a:xfrm>
          <a:prstGeom prst="rect">
            <a:avLst/>
          </a:prstGeom>
        </p:spPr>
        <p:txBody>
          <a:bodyPr/>
          <a:lstStyle>
            <a:lvl1pPr marL="0" indent="0">
              <a:lnSpc>
                <a:spcPct val="100000"/>
              </a:lnSpc>
              <a:buNone/>
              <a:defRPr/>
            </a:lvl1pPr>
          </a:lstStyle>
          <a:p>
            <a:r>
              <a:rPr lang="en-US" noProof="0" dirty="0"/>
              <a:t>Click icon to add chart</a:t>
            </a:r>
          </a:p>
        </p:txBody>
      </p:sp>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6"/>
          </p:nvPr>
        </p:nvSpPr>
        <p:spPr/>
        <p:txBody>
          <a:bodyPr/>
          <a:lstStyle/>
          <a:p>
            <a:fld id="{6166FCA1-DFC7-4CE9-9385-F13BAEB2CBF6}" type="datetime1">
              <a:rPr lang="de-DE" smtClean="0"/>
              <a:t>20.01.2026</a:t>
            </a:fld>
            <a:endParaRPr lang="de-DE"/>
          </a:p>
        </p:txBody>
      </p:sp>
      <p:sp>
        <p:nvSpPr>
          <p:cNvPr id="5" name="Footer Placeholder 4"/>
          <p:cNvSpPr>
            <a:spLocks noGrp="1"/>
          </p:cNvSpPr>
          <p:nvPr>
            <p:ph type="ftr" sz="quarter" idx="17"/>
          </p:nvPr>
        </p:nvSpPr>
        <p:spPr/>
        <p:txBody>
          <a:bodyPr/>
          <a:lstStyle/>
          <a:p>
            <a:r>
              <a:rPr lang="en-CA"/>
              <a:t>PharmaPendium - Informing critical drug development decisions</a:t>
            </a:r>
            <a:endParaRPr lang="de-DE"/>
          </a:p>
        </p:txBody>
      </p:sp>
      <p:sp>
        <p:nvSpPr>
          <p:cNvPr id="9"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4186272090"/>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17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2" y="1064853"/>
            <a:ext cx="7990393"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64D47A76-7B9F-4B3A-B20E-9416A34DEF4A}" type="datetime1">
              <a:rPr lang="de-DE" smtClean="0"/>
              <a:t>20.01.2026</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2831374395"/>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wo charts">
    <p:spTree>
      <p:nvGrpSpPr>
        <p:cNvPr id="1" name=""/>
        <p:cNvGrpSpPr/>
        <p:nvPr/>
      </p:nvGrpSpPr>
      <p:grpSpPr>
        <a:xfrm>
          <a:off x="0" y="0"/>
          <a:ext cx="0" cy="0"/>
          <a:chOff x="0" y="0"/>
          <a:chExt cx="0" cy="0"/>
        </a:xfrm>
      </p:grpSpPr>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F0FBD92-7D63-4361-A229-6734F3109168}" type="datetime1">
              <a:rPr lang="de-DE" smtClean="0"/>
              <a:t>20.01.2026</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3" name="Chart Placeholder 5"/>
          <p:cNvSpPr>
            <a:spLocks noGrp="1"/>
          </p:cNvSpPr>
          <p:nvPr>
            <p:ph type="chart" sz="quarter" idx="19"/>
          </p:nvPr>
        </p:nvSpPr>
        <p:spPr>
          <a:xfrm>
            <a:off x="4770841"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
        <p:nvSpPr>
          <p:cNvPr id="14" name="Chart Placeholder 5"/>
          <p:cNvSpPr>
            <a:spLocks noGrp="1"/>
          </p:cNvSpPr>
          <p:nvPr>
            <p:ph type="chart" sz="quarter" idx="15"/>
          </p:nvPr>
        </p:nvSpPr>
        <p:spPr>
          <a:xfrm>
            <a:off x="576262"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hree charts">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7459D36-96D1-4F5F-BBFB-FBC27A230EFB}" type="datetime1">
              <a:rPr lang="de-DE" smtClean="0"/>
              <a:t>20.01.2026</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Chart Placeholder 5"/>
          <p:cNvSpPr>
            <a:spLocks noGrp="1"/>
          </p:cNvSpPr>
          <p:nvPr>
            <p:ph type="chart" sz="quarter" idx="18"/>
          </p:nvPr>
        </p:nvSpPr>
        <p:spPr>
          <a:xfrm>
            <a:off x="3331899"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
        <p:nvSpPr>
          <p:cNvPr id="9" name="Chart Placeholder 5"/>
          <p:cNvSpPr>
            <a:spLocks noGrp="1"/>
          </p:cNvSpPr>
          <p:nvPr>
            <p:ph type="chart" sz="quarter" idx="19"/>
          </p:nvPr>
        </p:nvSpPr>
        <p:spPr>
          <a:xfrm>
            <a:off x="608753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cxnSp>
        <p:nvCxnSpPr>
          <p:cNvPr id="11" name="Straight Connector 10"/>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7"/>
          </p:nvPr>
        </p:nvSpPr>
        <p:spPr/>
        <p:txBody>
          <a:bodyPr/>
          <a:lstStyle/>
          <a:p>
            <a:fld id="{03D8E148-6831-4C8B-8A17-A5BF5B39AB39}" type="datetime1">
              <a:rPr lang="de-DE" smtClean="0"/>
              <a:t>20.01.2026</a:t>
            </a:fld>
            <a:endParaRPr lang="de-DE"/>
          </a:p>
        </p:txBody>
      </p:sp>
      <p:sp>
        <p:nvSpPr>
          <p:cNvPr id="6" name="Footer Placeholder 5"/>
          <p:cNvSpPr>
            <a:spLocks noGrp="1"/>
          </p:cNvSpPr>
          <p:nvPr>
            <p:ph type="ftr" sz="quarter" idx="18"/>
          </p:nvPr>
        </p:nvSpPr>
        <p:spPr/>
        <p:txBody>
          <a:bodyPr/>
          <a:lstStyle/>
          <a:p>
            <a:r>
              <a:rPr lang="en-CA"/>
              <a:t>PharmaPendium - Informing critical drug development decisions</a:t>
            </a:r>
            <a:endParaRPr lang="de-DE"/>
          </a:p>
        </p:txBody>
      </p:sp>
      <p:sp>
        <p:nvSpPr>
          <p:cNvPr id="10" name="Table Placeholder 6"/>
          <p:cNvSpPr>
            <a:spLocks noGrp="1"/>
          </p:cNvSpPr>
          <p:nvPr>
            <p:ph type="tbl" sz="quarter" idx="16"/>
          </p:nvPr>
        </p:nvSpPr>
        <p:spPr>
          <a:xfrm>
            <a:off x="576261" y="1064853"/>
            <a:ext cx="7990394" cy="3269526"/>
          </a:xfrm>
          <a:prstGeom prst="rect">
            <a:avLst/>
          </a:prstGeom>
        </p:spPr>
        <p:txBody>
          <a:bodyPr/>
          <a:lstStyle>
            <a:lvl1pPr marL="0" indent="0">
              <a:lnSpc>
                <a:spcPct val="100000"/>
              </a:lnSpc>
              <a:buNone/>
              <a:defRPr/>
            </a:lvl1pPr>
          </a:lstStyle>
          <a:p>
            <a:r>
              <a:rPr lang="en-US" noProof="0" dirty="0"/>
              <a:t>Click icon to add table</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782012608"/>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2" name="Text Placeholder 11"/>
          <p:cNvSpPr>
            <a:spLocks noGrp="1"/>
          </p:cNvSpPr>
          <p:nvPr>
            <p:ph type="body" sz="quarter" idx="14" hasCustomPrompt="1"/>
          </p:nvPr>
        </p:nvSpPr>
        <p:spPr>
          <a:xfrm>
            <a:off x="484253" y="4144980"/>
            <a:ext cx="5112709" cy="448866"/>
          </a:xfrm>
          <a:prstGeom prst="rect">
            <a:avLst/>
          </a:prstGeom>
        </p:spPr>
        <p:txBody>
          <a:bodyPr>
            <a:noAutofit/>
          </a:bodyPr>
          <a:lstStyle>
            <a:lvl1pPr marL="0" indent="0">
              <a:lnSpc>
                <a:spcPct val="100000"/>
              </a:lnSpc>
              <a:spcBef>
                <a:spcPts val="0"/>
              </a:spcBef>
              <a:buNone/>
              <a:defRPr sz="1400">
                <a:solidFill>
                  <a:schemeClr val="tx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Department</a:t>
            </a:r>
            <a:br>
              <a:rPr lang="en-US" dirty="0"/>
            </a:br>
            <a:r>
              <a:rPr lang="en-US" dirty="0"/>
              <a:t>Date</a:t>
            </a:r>
            <a:endParaRPr lang="de-DE" dirty="0"/>
          </a:p>
        </p:txBody>
      </p:sp>
      <p:sp>
        <p:nvSpPr>
          <p:cNvPr id="7" name="TextBox 6"/>
          <p:cNvSpPr txBox="1"/>
          <p:nvPr userDrawn="1"/>
        </p:nvSpPr>
        <p:spPr>
          <a:xfrm>
            <a:off x="469263" y="2014789"/>
            <a:ext cx="3905250" cy="861774"/>
          </a:xfrm>
          <a:prstGeom prst="rect">
            <a:avLst/>
          </a:prstGeom>
          <a:noFill/>
        </p:spPr>
        <p:txBody>
          <a:bodyPr wrap="square" rtlCol="0">
            <a:spAutoFit/>
          </a:bodyPr>
          <a:lstStyle/>
          <a:p>
            <a:r>
              <a:rPr lang="en-US" sz="5000" kern="1200" noProof="0" dirty="0">
                <a:solidFill>
                  <a:schemeClr val="tx1"/>
                </a:solidFill>
                <a:latin typeface="+mj-lt"/>
                <a:ea typeface="+mj-ea"/>
                <a:cs typeface="+mj-cs"/>
              </a:rPr>
              <a:t>Thank you</a:t>
            </a:r>
          </a:p>
        </p:txBody>
      </p:sp>
      <p:pic>
        <p:nvPicPr>
          <p:cNvPr id="9" name="Picture 8">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0"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ext uri="{BB962C8B-B14F-4D97-AF65-F5344CB8AC3E}">
        <p14:creationId xmlns:p14="http://schemas.microsoft.com/office/powerpoint/2010/main" val="3946097589"/>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orient="horz" pos="373" userDrawn="1">
          <p15:clr>
            <a:srgbClr val="FBAE40"/>
          </p15:clr>
        </p15:guide>
        <p15:guide id="6" pos="5397" userDrawn="1">
          <p15:clr>
            <a:srgbClr val="FBAE40"/>
          </p15:clr>
        </p15:guide>
        <p15:guide id="7" orient="horz" pos="2867"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044000" y="4722258"/>
            <a:ext cx="3086100" cy="16281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fld id="{2EB4C6D9-B6A3-41AD-ABEE-488C4BB547A0}" type="datetime1">
              <a:rPr lang="de-DE" smtClean="0"/>
              <a:t>20.01.2026</a:t>
            </a:fld>
            <a:endParaRPr lang="de-DE"/>
          </a:p>
        </p:txBody>
      </p:sp>
      <p:sp>
        <p:nvSpPr>
          <p:cNvPr id="5" name="Footer Placeholder 4"/>
          <p:cNvSpPr>
            <a:spLocks noGrp="1"/>
          </p:cNvSpPr>
          <p:nvPr>
            <p:ph type="ftr" sz="quarter" idx="3"/>
          </p:nvPr>
        </p:nvSpPr>
        <p:spPr>
          <a:xfrm>
            <a:off x="1044000" y="4531201"/>
            <a:ext cx="3086100" cy="16224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r>
              <a:rPr lang="en-CA"/>
              <a:t>PharmaPendium - Informing critical drug development decisions</a:t>
            </a:r>
            <a:endParaRPr lang="de-DE"/>
          </a:p>
        </p:txBody>
      </p:sp>
      <p:cxnSp>
        <p:nvCxnSpPr>
          <p:cNvPr id="7" name="Straight Connector 6"/>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4928590-4084-6B40-8DED-B4F8C98BED1B}"/>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576000" y="4531201"/>
            <a:ext cx="401839" cy="444500"/>
          </a:xfrm>
          <a:prstGeom prst="rect">
            <a:avLst/>
          </a:prstGeom>
        </p:spPr>
      </p:pic>
      <p:sp>
        <p:nvSpPr>
          <p:cNvPr id="9" name="Title Placeholder 1"/>
          <p:cNvSpPr>
            <a:spLocks noGrp="1"/>
          </p:cNvSpPr>
          <p:nvPr>
            <p:ph type="title"/>
          </p:nvPr>
        </p:nvSpPr>
        <p:spPr>
          <a:xfrm>
            <a:off x="576000" y="440861"/>
            <a:ext cx="7991738" cy="462759"/>
          </a:xfrm>
          <a:prstGeom prst="rect">
            <a:avLst/>
          </a:prstGeom>
        </p:spPr>
        <p:txBody>
          <a:bodyPr vert="horz" lIns="91440" tIns="0" rIns="91440" bIns="0" rtlCol="0" anchor="ctr" anchorCtr="0">
            <a:noAutofit/>
          </a:bodyPr>
          <a:lstStyle/>
          <a:p>
            <a:r>
              <a:rPr lang="en-US" dirty="0"/>
              <a:t>Click to edit Master title style</a:t>
            </a:r>
            <a:endParaRPr lang="de-DE" dirty="0"/>
          </a:p>
        </p:txBody>
      </p:sp>
      <p:sp>
        <p:nvSpPr>
          <p:cNvPr id="11" name="Text Placeholder 2"/>
          <p:cNvSpPr>
            <a:spLocks noGrp="1"/>
          </p:cNvSpPr>
          <p:nvPr>
            <p:ph type="body" idx="1"/>
          </p:nvPr>
        </p:nvSpPr>
        <p:spPr>
          <a:xfrm>
            <a:off x="576000" y="1076659"/>
            <a:ext cx="7991738" cy="3425729"/>
          </a:xfrm>
          <a:prstGeom prst="rect">
            <a:avLst/>
          </a:prstGeom>
        </p:spPr>
        <p:txBody>
          <a:bodyPr vert="horz" lIns="91440" tIns="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7558550"/>
      </p:ext>
    </p:extLst>
  </p:cSld>
  <p:clrMap bg1="lt1" tx1="dk1" bg2="lt2" tx2="dk2" accent1="accent1" accent2="accent2" accent3="accent3" accent4="accent4" accent5="accent5" accent6="accent6" hlink="hlink" folHlink="folHlink"/>
  <p:sldLayoutIdLst>
    <p:sldLayoutId id="2147483649" r:id="rId1"/>
    <p:sldLayoutId id="2147483702" r:id="rId2"/>
    <p:sldLayoutId id="2147483660" r:id="rId3"/>
    <p:sldLayoutId id="2147483701" r:id="rId4"/>
    <p:sldLayoutId id="2147483734" r:id="rId5"/>
    <p:sldLayoutId id="2147483650" r:id="rId6"/>
    <p:sldLayoutId id="2147483735" r:id="rId7"/>
    <p:sldLayoutId id="2147483708" r:id="rId8"/>
    <p:sldLayoutId id="2147483662" r:id="rId9"/>
    <p:sldLayoutId id="2147483703" r:id="rId10"/>
    <p:sldLayoutId id="2147483696" r:id="rId11"/>
    <p:sldLayoutId id="2147483663" r:id="rId12"/>
    <p:sldLayoutId id="2147483698" r:id="rId13"/>
    <p:sldLayoutId id="2147483699" r:id="rId14"/>
    <p:sldLayoutId id="2147483665" r:id="rId15"/>
    <p:sldLayoutId id="2147483664" r:id="rId16"/>
    <p:sldLayoutId id="2147483709" r:id="rId17"/>
    <p:sldLayoutId id="2147483666" r:id="rId18"/>
    <p:sldLayoutId id="2147483667" r:id="rId19"/>
    <p:sldLayoutId id="2147483668" r:id="rId20"/>
    <p:sldLayoutId id="2147483704" r:id="rId21"/>
    <p:sldLayoutId id="2147483705" r:id="rId22"/>
    <p:sldLayoutId id="2147483669" r:id="rId23"/>
    <p:sldLayoutId id="2147483670" r:id="rId24"/>
  </p:sldLayoutIdLst>
  <p:hf sldNum="0" hdr="0"/>
  <p:txStyles>
    <p:titleStyle>
      <a:lvl1pPr algn="l" defTabSz="685800" rtl="0" eaLnBrk="1" latinLnBrk="0" hangingPunct="1">
        <a:lnSpc>
          <a:spcPts val="4800"/>
        </a:lnSpc>
        <a:spcBef>
          <a:spcPct val="0"/>
        </a:spcBef>
        <a:buNone/>
        <a:defRPr sz="2800" kern="1200">
          <a:solidFill>
            <a:schemeClr val="tx1"/>
          </a:solidFill>
          <a:latin typeface="+mj-lt"/>
          <a:ea typeface="+mj-ea"/>
          <a:cs typeface="+mj-cs"/>
        </a:defRPr>
      </a:lvl1pPr>
    </p:titleStyle>
    <p:body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63">
          <p15:clr>
            <a:srgbClr val="F26B43"/>
          </p15:clr>
        </p15:guide>
        <p15:guide id="2" pos="2880">
          <p15:clr>
            <a:srgbClr val="F26B43"/>
          </p15:clr>
        </p15:guide>
        <p15:guide id="3" pos="2699">
          <p15:clr>
            <a:srgbClr val="F26B43"/>
          </p15:clr>
        </p15:guide>
        <p15:guide id="4" pos="3061">
          <p15:clr>
            <a:srgbClr val="F26B43"/>
          </p15:clr>
        </p15:guide>
        <p15:guide id="5" pos="5397">
          <p15:clr>
            <a:srgbClr val="F26B43"/>
          </p15:clr>
        </p15:guide>
        <p15:guide id="6" orient="horz" pos="373">
          <p15:clr>
            <a:srgbClr val="F26B43"/>
          </p15:clr>
        </p15:guide>
        <p15:guide id="7" orient="horz" pos="286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hyperlink" Target="https://service.elsevier.com/app/answers/detail/a_id/5198/supporthub/pharmapendium/kw/Quick+search/"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p:txBody>
          <a:bodyPr/>
          <a:lstStyle/>
          <a:p>
            <a:r>
              <a:rPr lang="en-US" dirty="0"/>
              <a:t>Marnix Wieffer, Senior marketing manager </a:t>
            </a:r>
          </a:p>
        </p:txBody>
      </p:sp>
      <p:sp>
        <p:nvSpPr>
          <p:cNvPr id="2" name="Title 1"/>
          <p:cNvSpPr>
            <a:spLocks noGrp="1"/>
          </p:cNvSpPr>
          <p:nvPr>
            <p:ph type="ctrTitle"/>
          </p:nvPr>
        </p:nvSpPr>
        <p:spPr>
          <a:xfrm>
            <a:off x="475840" y="1659467"/>
            <a:ext cx="5675577" cy="1744133"/>
          </a:xfrm>
        </p:spPr>
        <p:txBody>
          <a:bodyPr>
            <a:normAutofit fontScale="90000"/>
          </a:bodyPr>
          <a:lstStyle/>
          <a:p>
            <a:r>
              <a:rPr lang="en-GB" dirty="0"/>
              <a:t>How to do an advanced search in PharmaPendium?</a:t>
            </a:r>
            <a:br>
              <a:rPr lang="en-CA" dirty="0"/>
            </a:br>
            <a:endParaRPr lang="en-US" dirty="0"/>
          </a:p>
        </p:txBody>
      </p:sp>
      <p:sp>
        <p:nvSpPr>
          <p:cNvPr id="5" name="Text Placeholder 4"/>
          <p:cNvSpPr>
            <a:spLocks noGrp="1"/>
          </p:cNvSpPr>
          <p:nvPr>
            <p:ph type="body" sz="quarter" idx="16"/>
          </p:nvPr>
        </p:nvSpPr>
        <p:spPr/>
        <p:txBody>
          <a:bodyPr>
            <a:normAutofit/>
          </a:bodyPr>
          <a:lstStyle/>
          <a:p>
            <a:r>
              <a:rPr lang="en-US" b="1" dirty="0"/>
              <a:t>Retrieving information from PharmaPendium </a:t>
            </a:r>
            <a:endParaRPr lang="en-US" dirty="0"/>
          </a:p>
        </p:txBody>
      </p:sp>
      <p:sp>
        <p:nvSpPr>
          <p:cNvPr id="3" name="Text Placeholder 2"/>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770009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20.01.2026</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a:t>Learning objective </a:t>
            </a:r>
            <a:endParaRPr lang="en-US" dirty="0"/>
          </a:p>
        </p:txBody>
      </p:sp>
      <p:sp>
        <p:nvSpPr>
          <p:cNvPr id="7" name="Tijdelijke aanduiding voor tekst 6">
            <a:extLst>
              <a:ext uri="{FF2B5EF4-FFF2-40B4-BE49-F238E27FC236}">
                <a16:creationId xmlns:a16="http://schemas.microsoft.com/office/drawing/2014/main" id="{834CC240-3ADE-4807-8CED-2A4D3899FB0A}"/>
              </a:ext>
            </a:extLst>
          </p:cNvPr>
          <p:cNvSpPr>
            <a:spLocks noGrp="1"/>
          </p:cNvSpPr>
          <p:nvPr>
            <p:ph type="body" sz="quarter" idx="13"/>
          </p:nvPr>
        </p:nvSpPr>
        <p:spPr/>
        <p:txBody>
          <a:bodyPr>
            <a:normAutofit lnSpcReduction="10000"/>
          </a:bodyPr>
          <a:lstStyle/>
          <a:p>
            <a:pPr marL="342900" lvl="0" indent="-342900">
              <a:buFont typeface="+mj-lt"/>
              <a:buAutoNum type="arabicPeriod"/>
            </a:pPr>
            <a:r>
              <a:rPr lang="en-GB" dirty="0"/>
              <a:t>Why an advanced search? </a:t>
            </a:r>
          </a:p>
          <a:p>
            <a:pPr marL="342900" lvl="0" indent="-342900">
              <a:buFont typeface="+mj-lt"/>
              <a:buAutoNum type="arabicPeriod"/>
            </a:pPr>
            <a:r>
              <a:rPr lang="en-US" dirty="0"/>
              <a:t>Building an advanced search</a:t>
            </a:r>
          </a:p>
          <a:p>
            <a:pPr marL="342900" lvl="0" indent="-342900">
              <a:buFont typeface="+mj-lt"/>
              <a:buAutoNum type="arabicPeriod"/>
            </a:pPr>
            <a:r>
              <a:rPr lang="en-US" dirty="0"/>
              <a:t>Limit your search by:</a:t>
            </a:r>
          </a:p>
          <a:p>
            <a:pPr marL="703263" lvl="1" indent="-342900"/>
            <a:r>
              <a:rPr lang="en-US" i="1" dirty="0"/>
              <a:t>Drug name/class</a:t>
            </a:r>
          </a:p>
          <a:p>
            <a:pPr marL="703263" lvl="1" indent="-342900"/>
            <a:r>
              <a:rPr lang="en-US" i="1" dirty="0"/>
              <a:t>Target name/class</a:t>
            </a:r>
          </a:p>
          <a:p>
            <a:pPr marL="703263" lvl="1" indent="-342900"/>
            <a:r>
              <a:rPr lang="en-US" i="1" dirty="0"/>
              <a:t>Sources   </a:t>
            </a:r>
          </a:p>
          <a:p>
            <a:pPr marL="342900" lvl="0" indent="-342900">
              <a:buFont typeface="+mj-lt"/>
              <a:buAutoNum type="arabicPeriod"/>
            </a:pPr>
            <a:endParaRPr lang="en-US" dirty="0"/>
          </a:p>
          <a:p>
            <a:r>
              <a:rPr lang="en-GB" dirty="0">
                <a:solidFill>
                  <a:srgbClr val="FF6C00"/>
                </a:solidFill>
              </a:rPr>
              <a:t>At the end of this video you should have a good understanding how to use the advanced text search function.</a:t>
            </a:r>
          </a:p>
          <a:p>
            <a:endParaRPr lang="en-GB" dirty="0">
              <a:solidFill>
                <a:srgbClr val="FF6C00"/>
              </a:solidFill>
            </a:endParaRPr>
          </a:p>
          <a:p>
            <a:r>
              <a:rPr lang="en-US" dirty="0">
                <a:solidFill>
                  <a:schemeClr val="tx2"/>
                </a:solidFill>
              </a:rPr>
              <a:t>This should enable your to retrieve relevant insights from the full text from regulatory documents with high signal to noise </a:t>
            </a:r>
          </a:p>
        </p:txBody>
      </p:sp>
    </p:spTree>
    <p:extLst>
      <p:ext uri="{BB962C8B-B14F-4D97-AF65-F5344CB8AC3E}">
        <p14:creationId xmlns:p14="http://schemas.microsoft.com/office/powerpoint/2010/main" val="1148785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20.01.2026</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p:txBody>
          <a:bodyPr/>
          <a:lstStyle/>
          <a:p>
            <a:r>
              <a:rPr lang="en-CA" dirty="0"/>
              <a:t>Why advanced searching?</a:t>
            </a:r>
          </a:p>
        </p:txBody>
      </p:sp>
      <p:sp>
        <p:nvSpPr>
          <p:cNvPr id="10" name="Rechthoek 9">
            <a:extLst>
              <a:ext uri="{FF2B5EF4-FFF2-40B4-BE49-F238E27FC236}">
                <a16:creationId xmlns:a16="http://schemas.microsoft.com/office/drawing/2014/main" id="{BD0563D0-4DE5-416C-9685-1A8998703D79}"/>
              </a:ext>
            </a:extLst>
          </p:cNvPr>
          <p:cNvSpPr/>
          <p:nvPr/>
        </p:nvSpPr>
        <p:spPr>
          <a:xfrm>
            <a:off x="576262" y="3298998"/>
            <a:ext cx="4542875" cy="323165"/>
          </a:xfrm>
          <a:prstGeom prst="rect">
            <a:avLst/>
          </a:prstGeom>
        </p:spPr>
        <p:txBody>
          <a:bodyPr wrap="square">
            <a:spAutoFit/>
          </a:bodyPr>
          <a:lstStyle/>
          <a:p>
            <a:r>
              <a:rPr lang="en-US" sz="1500" i="1" dirty="0">
                <a:solidFill>
                  <a:srgbClr val="FF6C00"/>
                </a:solidFill>
              </a:rPr>
              <a:t>Recommended: Quick search tutorial video</a:t>
            </a:r>
            <a:endParaRPr lang="en-US" sz="1500" dirty="0">
              <a:solidFill>
                <a:srgbClr val="FF6C00"/>
              </a:solidFill>
            </a:endParaRPr>
          </a:p>
        </p:txBody>
      </p:sp>
      <p:sp>
        <p:nvSpPr>
          <p:cNvPr id="15" name="Tijdelijke aanduiding voor tekst 6">
            <a:extLst>
              <a:ext uri="{FF2B5EF4-FFF2-40B4-BE49-F238E27FC236}">
                <a16:creationId xmlns:a16="http://schemas.microsoft.com/office/drawing/2014/main" id="{ABC8436D-CFA5-44C6-8C8D-03274A2281E2}"/>
              </a:ext>
            </a:extLst>
          </p:cNvPr>
          <p:cNvSpPr txBox="1">
            <a:spLocks/>
          </p:cNvSpPr>
          <p:nvPr/>
        </p:nvSpPr>
        <p:spPr>
          <a:xfrm>
            <a:off x="576262" y="1457461"/>
            <a:ext cx="7991475" cy="3264797"/>
          </a:xfrm>
          <a:prstGeom prst="rect">
            <a:avLst/>
          </a:prstGeom>
        </p:spPr>
        <p:txBody>
          <a:bodyPr>
            <a:normAutofit/>
          </a:bodyPr>
          <a:lst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mj-lt"/>
              <a:buAutoNum type="arabicPeriod"/>
            </a:pPr>
            <a:r>
              <a:rPr lang="en-US" dirty="0"/>
              <a:t>The quick search bar has limited pre-search limiting options</a:t>
            </a:r>
          </a:p>
          <a:p>
            <a:pPr marL="342900" indent="-342900">
              <a:buFont typeface="+mj-lt"/>
              <a:buAutoNum type="arabicPeriod"/>
            </a:pPr>
            <a:r>
              <a:rPr lang="en-US" dirty="0"/>
              <a:t>Maybe your </a:t>
            </a:r>
            <a:r>
              <a:rPr lang="en-US"/>
              <a:t>would o </a:t>
            </a:r>
            <a:r>
              <a:rPr lang="en-US" dirty="0"/>
              <a:t>limited your search to a specific drug class, source or target</a:t>
            </a:r>
          </a:p>
          <a:p>
            <a:pPr marL="342900" indent="-342900">
              <a:buFont typeface="+mj-lt"/>
              <a:buAutoNum type="arabicPeriod"/>
            </a:pPr>
            <a:r>
              <a:rPr lang="en-US" dirty="0"/>
              <a:t>Increasing the signal-to-noise of your results</a:t>
            </a:r>
          </a:p>
          <a:p>
            <a:pPr marL="342900" indent="-342900">
              <a:buFont typeface="+mj-lt"/>
              <a:buAutoNum type="arabicPeriod"/>
            </a:pPr>
            <a:endParaRPr lang="en-US" dirty="0"/>
          </a:p>
          <a:p>
            <a:pPr marL="342900" indent="-342900">
              <a:buFont typeface="+mj-lt"/>
              <a:buAutoNum type="arabicPeriod"/>
            </a:pPr>
            <a:endParaRPr lang="en-US" i="1" dirty="0"/>
          </a:p>
          <a:p>
            <a:pPr marL="342900" indent="-342900">
              <a:buFont typeface="+mj-lt"/>
              <a:buAutoNum type="arabicPeriod"/>
            </a:pPr>
            <a:endParaRPr lang="en-US" dirty="0"/>
          </a:p>
        </p:txBody>
      </p:sp>
      <p:sp>
        <p:nvSpPr>
          <p:cNvPr id="8" name="Rechthoek 7">
            <a:extLst>
              <a:ext uri="{FF2B5EF4-FFF2-40B4-BE49-F238E27FC236}">
                <a16:creationId xmlns:a16="http://schemas.microsoft.com/office/drawing/2014/main" id="{DC1A3697-52DB-4361-A73F-2441F336FBC9}"/>
              </a:ext>
            </a:extLst>
          </p:cNvPr>
          <p:cNvSpPr/>
          <p:nvPr/>
        </p:nvSpPr>
        <p:spPr>
          <a:xfrm>
            <a:off x="576262" y="3636570"/>
            <a:ext cx="5959503" cy="646331"/>
          </a:xfrm>
          <a:prstGeom prst="rect">
            <a:avLst/>
          </a:prstGeom>
        </p:spPr>
        <p:txBody>
          <a:bodyPr wrap="square">
            <a:spAutoFit/>
          </a:bodyPr>
          <a:lstStyle/>
          <a:p>
            <a:r>
              <a:rPr lang="en-US" dirty="0">
                <a:hlinkClick r:id="rId3"/>
              </a:rPr>
              <a:t>https://service.elsevier.com/app/answers/detail/a_id/5198/supporthub/pharmapendium/kw/Quick+search/</a:t>
            </a:r>
            <a:endParaRPr lang="en-US" dirty="0"/>
          </a:p>
        </p:txBody>
      </p:sp>
    </p:spTree>
    <p:extLst>
      <p:ext uri="{BB962C8B-B14F-4D97-AF65-F5344CB8AC3E}">
        <p14:creationId xmlns:p14="http://schemas.microsoft.com/office/powerpoint/2010/main" val="2480613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20.01.2026</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p:txBody>
          <a:bodyPr/>
          <a:lstStyle/>
          <a:p>
            <a:r>
              <a:rPr lang="en-CA" dirty="0"/>
              <a:t>Advanced search example question</a:t>
            </a:r>
          </a:p>
        </p:txBody>
      </p:sp>
      <p:sp>
        <p:nvSpPr>
          <p:cNvPr id="5" name="Rechthoek 4">
            <a:extLst>
              <a:ext uri="{FF2B5EF4-FFF2-40B4-BE49-F238E27FC236}">
                <a16:creationId xmlns:a16="http://schemas.microsoft.com/office/drawing/2014/main" id="{2FB75233-DC51-47B7-9682-2CA78031644C}"/>
              </a:ext>
            </a:extLst>
          </p:cNvPr>
          <p:cNvSpPr/>
          <p:nvPr/>
        </p:nvSpPr>
        <p:spPr>
          <a:xfrm>
            <a:off x="1602187" y="1728317"/>
            <a:ext cx="6317311" cy="1569660"/>
          </a:xfrm>
          <a:prstGeom prst="rect">
            <a:avLst/>
          </a:prstGeom>
        </p:spPr>
        <p:txBody>
          <a:bodyPr wrap="square">
            <a:spAutoFit/>
          </a:bodyPr>
          <a:lstStyle/>
          <a:p>
            <a:pPr marL="360363" lvl="1"/>
            <a:r>
              <a:rPr lang="en-CA" sz="2400" i="1" dirty="0">
                <a:solidFill>
                  <a:schemeClr val="tx2"/>
                </a:solidFill>
              </a:rPr>
              <a:t>I </a:t>
            </a:r>
            <a:r>
              <a:rPr lang="en-US" sz="2400" i="1" dirty="0">
                <a:solidFill>
                  <a:schemeClr val="tx2"/>
                </a:solidFill>
              </a:rPr>
              <a:t>am developing a new drug and considering using Enteric coating. What regulatory concerns could I anticipate around the safety of this coating? </a:t>
            </a:r>
            <a:endParaRPr lang="en-CA" sz="2400" i="1" dirty="0">
              <a:solidFill>
                <a:schemeClr val="tx2"/>
              </a:solidFill>
            </a:endParaRPr>
          </a:p>
        </p:txBody>
      </p:sp>
    </p:spTree>
    <p:extLst>
      <p:ext uri="{BB962C8B-B14F-4D97-AF65-F5344CB8AC3E}">
        <p14:creationId xmlns:p14="http://schemas.microsoft.com/office/powerpoint/2010/main" val="1043498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20.01.2026</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p:txBody>
          <a:bodyPr/>
          <a:lstStyle/>
          <a:p>
            <a:r>
              <a:rPr lang="en-CA" dirty="0"/>
              <a:t>Starting and advanced searches </a:t>
            </a:r>
          </a:p>
        </p:txBody>
      </p:sp>
      <p:pic>
        <p:nvPicPr>
          <p:cNvPr id="7" name="Afbeelding 6">
            <a:extLst>
              <a:ext uri="{FF2B5EF4-FFF2-40B4-BE49-F238E27FC236}">
                <a16:creationId xmlns:a16="http://schemas.microsoft.com/office/drawing/2014/main" id="{7037970A-499C-4894-BF8D-6E1AEAC642F3}"/>
              </a:ext>
            </a:extLst>
          </p:cNvPr>
          <p:cNvPicPr>
            <a:picLocks noChangeAspect="1"/>
          </p:cNvPicPr>
          <p:nvPr/>
        </p:nvPicPr>
        <p:blipFill>
          <a:blip r:embed="rId3"/>
          <a:stretch>
            <a:fillRect/>
          </a:stretch>
        </p:blipFill>
        <p:spPr>
          <a:xfrm>
            <a:off x="1590261" y="1028599"/>
            <a:ext cx="6281530" cy="3086301"/>
          </a:xfrm>
          <a:prstGeom prst="rect">
            <a:avLst/>
          </a:prstGeom>
        </p:spPr>
      </p:pic>
      <p:cxnSp>
        <p:nvCxnSpPr>
          <p:cNvPr id="6" name="Rechte verbindingslijn met pijl 5">
            <a:extLst>
              <a:ext uri="{FF2B5EF4-FFF2-40B4-BE49-F238E27FC236}">
                <a16:creationId xmlns:a16="http://schemas.microsoft.com/office/drawing/2014/main" id="{24DE8783-2802-4CAF-B045-1CFF905646F0}"/>
              </a:ext>
            </a:extLst>
          </p:cNvPr>
          <p:cNvCxnSpPr/>
          <p:nvPr/>
        </p:nvCxnSpPr>
        <p:spPr>
          <a:xfrm flipH="1">
            <a:off x="3816626" y="1470992"/>
            <a:ext cx="477078" cy="0"/>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0238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hthoek: afgeronde hoeken 40">
            <a:extLst>
              <a:ext uri="{FF2B5EF4-FFF2-40B4-BE49-F238E27FC236}">
                <a16:creationId xmlns:a16="http://schemas.microsoft.com/office/drawing/2014/main" id="{BFAAFB28-6381-41FC-9D9E-07B9C53B4FCD}"/>
              </a:ext>
            </a:extLst>
          </p:cNvPr>
          <p:cNvSpPr/>
          <p:nvPr/>
        </p:nvSpPr>
        <p:spPr>
          <a:xfrm>
            <a:off x="240870" y="3719491"/>
            <a:ext cx="4718414" cy="578394"/>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hthoek: afgeronde hoeken 38">
            <a:extLst>
              <a:ext uri="{FF2B5EF4-FFF2-40B4-BE49-F238E27FC236}">
                <a16:creationId xmlns:a16="http://schemas.microsoft.com/office/drawing/2014/main" id="{17231D0E-668A-4533-8EC8-DF897C745B3A}"/>
              </a:ext>
            </a:extLst>
          </p:cNvPr>
          <p:cNvSpPr/>
          <p:nvPr/>
        </p:nvSpPr>
        <p:spPr>
          <a:xfrm>
            <a:off x="119909" y="917237"/>
            <a:ext cx="5923082" cy="446437"/>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Afbeelding 28">
            <a:extLst>
              <a:ext uri="{FF2B5EF4-FFF2-40B4-BE49-F238E27FC236}">
                <a16:creationId xmlns:a16="http://schemas.microsoft.com/office/drawing/2014/main" id="{9AE37868-3108-4032-992F-7F90C5197F0B}"/>
              </a:ext>
            </a:extLst>
          </p:cNvPr>
          <p:cNvPicPr>
            <a:picLocks noChangeAspect="1"/>
          </p:cNvPicPr>
          <p:nvPr/>
        </p:nvPicPr>
        <p:blipFill rotWithShape="1">
          <a:blip r:embed="rId3"/>
          <a:srcRect l="1072" t="26586" r="-1072" b="2269"/>
          <a:stretch/>
        </p:blipFill>
        <p:spPr>
          <a:xfrm>
            <a:off x="2065144" y="1473531"/>
            <a:ext cx="6718852" cy="1482868"/>
          </a:xfrm>
          <a:prstGeom prst="rect">
            <a:avLst/>
          </a:prstGeom>
        </p:spPr>
      </p:pic>
      <p:sp>
        <p:nvSpPr>
          <p:cNvPr id="2" name="Date Placeholder 1"/>
          <p:cNvSpPr>
            <a:spLocks noGrp="1"/>
          </p:cNvSpPr>
          <p:nvPr>
            <p:ph type="dt" sz="half" idx="15"/>
          </p:nvPr>
        </p:nvSpPr>
        <p:spPr/>
        <p:txBody>
          <a:bodyPr/>
          <a:lstStyle/>
          <a:p>
            <a:fld id="{5777CD02-CC32-45A6-9F95-5DA883B80983}" type="datetime1">
              <a:rPr lang="de-DE" smtClean="0"/>
              <a:t>20.01.2026</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p:txBody>
          <a:bodyPr/>
          <a:lstStyle/>
          <a:p>
            <a:r>
              <a:rPr lang="en-CA" dirty="0"/>
              <a:t>Starting and advanced searches </a:t>
            </a:r>
          </a:p>
        </p:txBody>
      </p:sp>
      <p:sp>
        <p:nvSpPr>
          <p:cNvPr id="9" name="Rechthoek 8">
            <a:extLst>
              <a:ext uri="{FF2B5EF4-FFF2-40B4-BE49-F238E27FC236}">
                <a16:creationId xmlns:a16="http://schemas.microsoft.com/office/drawing/2014/main" id="{96F83533-FD94-4E6D-A10E-EF970CBA80CB}"/>
              </a:ext>
            </a:extLst>
          </p:cNvPr>
          <p:cNvSpPr/>
          <p:nvPr/>
        </p:nvSpPr>
        <p:spPr>
          <a:xfrm>
            <a:off x="2178657" y="1935978"/>
            <a:ext cx="2748456" cy="377852"/>
          </a:xfrm>
          <a:prstGeom prst="rect">
            <a:avLst/>
          </a:prstGeom>
          <a:noFill/>
          <a:ln w="1905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hthoek 11">
            <a:extLst>
              <a:ext uri="{FF2B5EF4-FFF2-40B4-BE49-F238E27FC236}">
                <a16:creationId xmlns:a16="http://schemas.microsoft.com/office/drawing/2014/main" id="{C3D69E3A-A84D-4D0A-929D-B089D0974ECC}"/>
              </a:ext>
            </a:extLst>
          </p:cNvPr>
          <p:cNvSpPr/>
          <p:nvPr/>
        </p:nvSpPr>
        <p:spPr>
          <a:xfrm>
            <a:off x="119909" y="917238"/>
            <a:ext cx="5796501" cy="461665"/>
          </a:xfrm>
          <a:prstGeom prst="rect">
            <a:avLst/>
          </a:prstGeom>
        </p:spPr>
        <p:txBody>
          <a:bodyPr wrap="square">
            <a:spAutoFit/>
          </a:bodyPr>
          <a:lstStyle/>
          <a:p>
            <a:r>
              <a:rPr lang="en-US" sz="1200" dirty="0">
                <a:solidFill>
                  <a:srgbClr val="505050"/>
                </a:solidFill>
                <a:latin typeface="+mj-lt"/>
              </a:rPr>
              <a:t>1. Proximity terms are searched using the NEAR operator. The proximity search does not search for synonyms but Wildcards (* or ?) can be used here. </a:t>
            </a:r>
            <a:endParaRPr lang="en-US" sz="1200" dirty="0">
              <a:latin typeface="+mj-lt"/>
            </a:endParaRPr>
          </a:p>
        </p:txBody>
      </p:sp>
      <p:cxnSp>
        <p:nvCxnSpPr>
          <p:cNvPr id="14" name="Rechte verbindingslijn 13">
            <a:extLst>
              <a:ext uri="{FF2B5EF4-FFF2-40B4-BE49-F238E27FC236}">
                <a16:creationId xmlns:a16="http://schemas.microsoft.com/office/drawing/2014/main" id="{1F6D753A-1B3A-40B9-9715-4179CFFE516A}"/>
              </a:ext>
            </a:extLst>
          </p:cNvPr>
          <p:cNvCxnSpPr/>
          <p:nvPr/>
        </p:nvCxnSpPr>
        <p:spPr>
          <a:xfrm>
            <a:off x="830184" y="1363675"/>
            <a:ext cx="1463040" cy="0"/>
          </a:xfrm>
          <a:prstGeom prst="line">
            <a:avLst/>
          </a:prstGeom>
          <a:ln w="19050">
            <a:solidFill>
              <a:srgbClr val="FF6C00"/>
            </a:solidFill>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744F1DF2-0A6F-4489-AEE4-3ED989620CE8}"/>
              </a:ext>
            </a:extLst>
          </p:cNvPr>
          <p:cNvCxnSpPr>
            <a:cxnSpLocks/>
          </p:cNvCxnSpPr>
          <p:nvPr/>
        </p:nvCxnSpPr>
        <p:spPr>
          <a:xfrm flipH="1" flipV="1">
            <a:off x="1616762" y="1378903"/>
            <a:ext cx="983315" cy="557074"/>
          </a:xfrm>
          <a:prstGeom prst="straightConnector1">
            <a:avLst/>
          </a:prstGeom>
          <a:ln w="19050">
            <a:solidFill>
              <a:srgbClr val="FF6C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Rechthoek 17">
            <a:extLst>
              <a:ext uri="{FF2B5EF4-FFF2-40B4-BE49-F238E27FC236}">
                <a16:creationId xmlns:a16="http://schemas.microsoft.com/office/drawing/2014/main" id="{7C5A0B09-F6AF-42E9-87AF-3E9C87A49784}"/>
              </a:ext>
            </a:extLst>
          </p:cNvPr>
          <p:cNvSpPr/>
          <p:nvPr/>
        </p:nvSpPr>
        <p:spPr>
          <a:xfrm>
            <a:off x="2178657" y="2581725"/>
            <a:ext cx="2748456" cy="214037"/>
          </a:xfrm>
          <a:prstGeom prst="rect">
            <a:avLst/>
          </a:prstGeom>
          <a:noFill/>
          <a:ln w="1905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Rechte verbindingslijn met pijl 20">
            <a:extLst>
              <a:ext uri="{FF2B5EF4-FFF2-40B4-BE49-F238E27FC236}">
                <a16:creationId xmlns:a16="http://schemas.microsoft.com/office/drawing/2014/main" id="{3035B633-9127-4E6C-82E4-476559B0AB66}"/>
              </a:ext>
            </a:extLst>
          </p:cNvPr>
          <p:cNvCxnSpPr>
            <a:cxnSpLocks/>
            <a:stCxn id="35" idx="1"/>
          </p:cNvCxnSpPr>
          <p:nvPr/>
        </p:nvCxnSpPr>
        <p:spPr>
          <a:xfrm flipH="1">
            <a:off x="1392349" y="2449716"/>
            <a:ext cx="790284" cy="477894"/>
          </a:xfrm>
          <a:prstGeom prst="straightConnector1">
            <a:avLst/>
          </a:prstGeom>
          <a:ln w="19050">
            <a:solidFill>
              <a:srgbClr val="FF6C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Rechte verbindingslijn met pijl 24">
            <a:extLst>
              <a:ext uri="{FF2B5EF4-FFF2-40B4-BE49-F238E27FC236}">
                <a16:creationId xmlns:a16="http://schemas.microsoft.com/office/drawing/2014/main" id="{D306BF90-F5D0-470D-BDC2-1F49811A9B33}"/>
              </a:ext>
            </a:extLst>
          </p:cNvPr>
          <p:cNvCxnSpPr>
            <a:cxnSpLocks/>
          </p:cNvCxnSpPr>
          <p:nvPr/>
        </p:nvCxnSpPr>
        <p:spPr>
          <a:xfrm flipH="1">
            <a:off x="2772600" y="2795762"/>
            <a:ext cx="1028123" cy="908170"/>
          </a:xfrm>
          <a:prstGeom prst="straightConnector1">
            <a:avLst/>
          </a:prstGeom>
          <a:ln w="19050">
            <a:solidFill>
              <a:srgbClr val="FF6C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7" name="Rechthoek 26">
            <a:extLst>
              <a:ext uri="{FF2B5EF4-FFF2-40B4-BE49-F238E27FC236}">
                <a16:creationId xmlns:a16="http://schemas.microsoft.com/office/drawing/2014/main" id="{47BD1E55-69DB-4AA9-BDD0-9E6DDC5732F1}"/>
              </a:ext>
            </a:extLst>
          </p:cNvPr>
          <p:cNvSpPr/>
          <p:nvPr/>
        </p:nvSpPr>
        <p:spPr>
          <a:xfrm>
            <a:off x="264358" y="3669969"/>
            <a:ext cx="4718414" cy="646331"/>
          </a:xfrm>
          <a:prstGeom prst="rect">
            <a:avLst/>
          </a:prstGeom>
        </p:spPr>
        <p:txBody>
          <a:bodyPr wrap="square">
            <a:spAutoFit/>
          </a:bodyPr>
          <a:lstStyle/>
          <a:p>
            <a:r>
              <a:rPr lang="en-US" sz="1200" dirty="0">
                <a:solidFill>
                  <a:srgbClr val="505050"/>
                </a:solidFill>
              </a:rPr>
              <a:t>3. Additional terms can be added using the NOT operator. </a:t>
            </a:r>
            <a:r>
              <a:rPr lang="en-US" sz="1200" dirty="0"/>
              <a:t>Synonyms can be searched on entries in this field. Wildcards (* or ?) can be used here</a:t>
            </a:r>
          </a:p>
        </p:txBody>
      </p:sp>
      <p:sp>
        <p:nvSpPr>
          <p:cNvPr id="28" name="Rechthoek 27">
            <a:extLst>
              <a:ext uri="{FF2B5EF4-FFF2-40B4-BE49-F238E27FC236}">
                <a16:creationId xmlns:a16="http://schemas.microsoft.com/office/drawing/2014/main" id="{D0DDBFF4-0813-4714-9726-A15479A23ACD}"/>
              </a:ext>
            </a:extLst>
          </p:cNvPr>
          <p:cNvSpPr/>
          <p:nvPr/>
        </p:nvSpPr>
        <p:spPr>
          <a:xfrm>
            <a:off x="5352553" y="1724508"/>
            <a:ext cx="2174686" cy="1352648"/>
          </a:xfrm>
          <a:prstGeom prst="rect">
            <a:avLst/>
          </a:prstGeom>
          <a:noFill/>
          <a:ln w="1905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Rechte verbindingslijn 31">
            <a:extLst>
              <a:ext uri="{FF2B5EF4-FFF2-40B4-BE49-F238E27FC236}">
                <a16:creationId xmlns:a16="http://schemas.microsoft.com/office/drawing/2014/main" id="{FD97FF45-C8DC-44D9-B596-17D8896045EE}"/>
              </a:ext>
            </a:extLst>
          </p:cNvPr>
          <p:cNvCxnSpPr/>
          <p:nvPr/>
        </p:nvCxnSpPr>
        <p:spPr>
          <a:xfrm>
            <a:off x="818984" y="2935561"/>
            <a:ext cx="1463040" cy="0"/>
          </a:xfrm>
          <a:prstGeom prst="line">
            <a:avLst/>
          </a:prstGeom>
          <a:ln w="19050">
            <a:solidFill>
              <a:srgbClr val="FF6C00"/>
            </a:solidFill>
          </a:ln>
        </p:spPr>
        <p:style>
          <a:lnRef idx="1">
            <a:schemeClr val="accent1"/>
          </a:lnRef>
          <a:fillRef idx="0">
            <a:schemeClr val="accent1"/>
          </a:fillRef>
          <a:effectRef idx="0">
            <a:schemeClr val="accent1"/>
          </a:effectRef>
          <a:fontRef idx="minor">
            <a:schemeClr val="tx1"/>
          </a:fontRef>
        </p:style>
      </p:cxnSp>
      <p:cxnSp>
        <p:nvCxnSpPr>
          <p:cNvPr id="33" name="Rechte verbindingslijn 32">
            <a:extLst>
              <a:ext uri="{FF2B5EF4-FFF2-40B4-BE49-F238E27FC236}">
                <a16:creationId xmlns:a16="http://schemas.microsoft.com/office/drawing/2014/main" id="{9BDFBAB6-B00F-4D51-9945-36767A1819D6}"/>
              </a:ext>
            </a:extLst>
          </p:cNvPr>
          <p:cNvCxnSpPr/>
          <p:nvPr/>
        </p:nvCxnSpPr>
        <p:spPr>
          <a:xfrm>
            <a:off x="2041079" y="3706787"/>
            <a:ext cx="1463040" cy="0"/>
          </a:xfrm>
          <a:prstGeom prst="line">
            <a:avLst/>
          </a:prstGeom>
          <a:ln w="19050">
            <a:solidFill>
              <a:srgbClr val="FF6C00"/>
            </a:solidFill>
          </a:ln>
        </p:spPr>
        <p:style>
          <a:lnRef idx="1">
            <a:schemeClr val="accent1"/>
          </a:lnRef>
          <a:fillRef idx="0">
            <a:schemeClr val="accent1"/>
          </a:fillRef>
          <a:effectRef idx="0">
            <a:schemeClr val="accent1"/>
          </a:effectRef>
          <a:fontRef idx="minor">
            <a:schemeClr val="tx1"/>
          </a:fontRef>
        </p:style>
      </p:cxnSp>
      <p:sp>
        <p:nvSpPr>
          <p:cNvPr id="35" name="Rechthoek 34">
            <a:extLst>
              <a:ext uri="{FF2B5EF4-FFF2-40B4-BE49-F238E27FC236}">
                <a16:creationId xmlns:a16="http://schemas.microsoft.com/office/drawing/2014/main" id="{A27965BE-DDA7-4B49-A338-B4F12F6597F9}"/>
              </a:ext>
            </a:extLst>
          </p:cNvPr>
          <p:cNvSpPr/>
          <p:nvPr/>
        </p:nvSpPr>
        <p:spPr>
          <a:xfrm>
            <a:off x="2182633" y="2342697"/>
            <a:ext cx="2748456" cy="214037"/>
          </a:xfrm>
          <a:prstGeom prst="rect">
            <a:avLst/>
          </a:prstGeom>
          <a:noFill/>
          <a:ln w="1905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hthoek: afgeronde hoeken 39">
            <a:extLst>
              <a:ext uri="{FF2B5EF4-FFF2-40B4-BE49-F238E27FC236}">
                <a16:creationId xmlns:a16="http://schemas.microsoft.com/office/drawing/2014/main" id="{9F50C052-44D4-43AC-8D1D-71EE310E4FDD}"/>
              </a:ext>
            </a:extLst>
          </p:cNvPr>
          <p:cNvSpPr/>
          <p:nvPr/>
        </p:nvSpPr>
        <p:spPr>
          <a:xfrm>
            <a:off x="240870" y="2964375"/>
            <a:ext cx="4718414" cy="578394"/>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hthoek 22">
            <a:extLst>
              <a:ext uri="{FF2B5EF4-FFF2-40B4-BE49-F238E27FC236}">
                <a16:creationId xmlns:a16="http://schemas.microsoft.com/office/drawing/2014/main" id="{E1529C85-B1D3-460F-AC52-FF976870AE58}"/>
              </a:ext>
            </a:extLst>
          </p:cNvPr>
          <p:cNvSpPr/>
          <p:nvPr/>
        </p:nvSpPr>
        <p:spPr>
          <a:xfrm>
            <a:off x="264358" y="2912493"/>
            <a:ext cx="4546181" cy="646331"/>
          </a:xfrm>
          <a:prstGeom prst="rect">
            <a:avLst/>
          </a:prstGeom>
        </p:spPr>
        <p:txBody>
          <a:bodyPr wrap="square">
            <a:spAutoFit/>
          </a:bodyPr>
          <a:lstStyle/>
          <a:p>
            <a:r>
              <a:rPr lang="en-US" sz="1200" dirty="0">
                <a:solidFill>
                  <a:srgbClr val="505050"/>
                </a:solidFill>
              </a:rPr>
              <a:t>2. Additional terms can be added using the AND operator. </a:t>
            </a:r>
            <a:r>
              <a:rPr lang="en-US" sz="1200" dirty="0"/>
              <a:t>Synonyms can be searched on entries in this field. Wildcards (* or ?) can be used here</a:t>
            </a:r>
          </a:p>
        </p:txBody>
      </p:sp>
      <p:sp>
        <p:nvSpPr>
          <p:cNvPr id="42" name="Rechthoek: afgeronde hoeken 41">
            <a:extLst>
              <a:ext uri="{FF2B5EF4-FFF2-40B4-BE49-F238E27FC236}">
                <a16:creationId xmlns:a16="http://schemas.microsoft.com/office/drawing/2014/main" id="{F8EA9B36-7D40-474B-AC99-F8198192A859}"/>
              </a:ext>
            </a:extLst>
          </p:cNvPr>
          <p:cNvSpPr/>
          <p:nvPr/>
        </p:nvSpPr>
        <p:spPr>
          <a:xfrm>
            <a:off x="5306621" y="3142712"/>
            <a:ext cx="3431443" cy="49025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hthoek 42">
            <a:extLst>
              <a:ext uri="{FF2B5EF4-FFF2-40B4-BE49-F238E27FC236}">
                <a16:creationId xmlns:a16="http://schemas.microsoft.com/office/drawing/2014/main" id="{5F80BB1D-0504-4B25-B54D-A4A1E5FD83FE}"/>
              </a:ext>
            </a:extLst>
          </p:cNvPr>
          <p:cNvSpPr/>
          <p:nvPr/>
        </p:nvSpPr>
        <p:spPr>
          <a:xfrm>
            <a:off x="5396086" y="3171299"/>
            <a:ext cx="3413670" cy="461665"/>
          </a:xfrm>
          <a:prstGeom prst="rect">
            <a:avLst/>
          </a:prstGeom>
        </p:spPr>
        <p:txBody>
          <a:bodyPr wrap="square">
            <a:spAutoFit/>
          </a:bodyPr>
          <a:lstStyle/>
          <a:p>
            <a:r>
              <a:rPr lang="en-US" sz="1200" dirty="0">
                <a:solidFill>
                  <a:srgbClr val="505050"/>
                </a:solidFill>
              </a:rPr>
              <a:t>4. Search can be limited on drug, drug class, target, target class and sources </a:t>
            </a:r>
            <a:endParaRPr lang="en-US" sz="1200" dirty="0"/>
          </a:p>
        </p:txBody>
      </p:sp>
    </p:spTree>
    <p:extLst>
      <p:ext uri="{BB962C8B-B14F-4D97-AF65-F5344CB8AC3E}">
        <p14:creationId xmlns:p14="http://schemas.microsoft.com/office/powerpoint/2010/main" val="3238720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20.01.2026</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p:txBody>
          <a:bodyPr/>
          <a:lstStyle/>
          <a:p>
            <a:r>
              <a:rPr lang="en-CA" dirty="0"/>
              <a:t>Original query code can be modified </a:t>
            </a:r>
          </a:p>
        </p:txBody>
      </p:sp>
      <p:pic>
        <p:nvPicPr>
          <p:cNvPr id="6" name="Afbeelding 5">
            <a:extLst>
              <a:ext uri="{FF2B5EF4-FFF2-40B4-BE49-F238E27FC236}">
                <a16:creationId xmlns:a16="http://schemas.microsoft.com/office/drawing/2014/main" id="{CBF4F8AC-80FA-4E2E-B310-9278E5A09B53}"/>
              </a:ext>
            </a:extLst>
          </p:cNvPr>
          <p:cNvPicPr>
            <a:picLocks noChangeAspect="1"/>
          </p:cNvPicPr>
          <p:nvPr/>
        </p:nvPicPr>
        <p:blipFill>
          <a:blip r:embed="rId3"/>
          <a:stretch>
            <a:fillRect/>
          </a:stretch>
        </p:blipFill>
        <p:spPr>
          <a:xfrm>
            <a:off x="1868555" y="1142914"/>
            <a:ext cx="5534691" cy="2737156"/>
          </a:xfrm>
          <a:prstGeom prst="rect">
            <a:avLst/>
          </a:prstGeom>
        </p:spPr>
      </p:pic>
    </p:spTree>
    <p:extLst>
      <p:ext uri="{BB962C8B-B14F-4D97-AF65-F5344CB8AC3E}">
        <p14:creationId xmlns:p14="http://schemas.microsoft.com/office/powerpoint/2010/main" val="2642702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42F6F5F9-32C1-430D-ACB9-DD9AE579D399}"/>
              </a:ext>
            </a:extLst>
          </p:cNvPr>
          <p:cNvPicPr>
            <a:picLocks noChangeAspect="1"/>
          </p:cNvPicPr>
          <p:nvPr/>
        </p:nvPicPr>
        <p:blipFill>
          <a:blip r:embed="rId3"/>
          <a:stretch>
            <a:fillRect/>
          </a:stretch>
        </p:blipFill>
        <p:spPr>
          <a:xfrm>
            <a:off x="4447460" y="652809"/>
            <a:ext cx="4476980" cy="3391074"/>
          </a:xfrm>
          <a:prstGeom prst="rect">
            <a:avLst/>
          </a:prstGeom>
        </p:spPr>
      </p:pic>
      <p:sp>
        <p:nvSpPr>
          <p:cNvPr id="2" name="Date Placeholder 1"/>
          <p:cNvSpPr>
            <a:spLocks noGrp="1"/>
          </p:cNvSpPr>
          <p:nvPr>
            <p:ph type="dt" sz="half" idx="15"/>
          </p:nvPr>
        </p:nvSpPr>
        <p:spPr/>
        <p:txBody>
          <a:bodyPr/>
          <a:lstStyle/>
          <a:p>
            <a:fld id="{5777CD02-CC32-45A6-9F95-5DA883B80983}" type="datetime1">
              <a:rPr lang="de-DE" smtClean="0"/>
              <a:t>20.01.2026</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p:txBody>
          <a:bodyPr/>
          <a:lstStyle/>
          <a:p>
            <a:r>
              <a:rPr lang="en-CA" dirty="0"/>
              <a:t>Key regulatory insights </a:t>
            </a:r>
          </a:p>
        </p:txBody>
      </p:sp>
      <p:pic>
        <p:nvPicPr>
          <p:cNvPr id="7" name="Afbeelding 6">
            <a:extLst>
              <a:ext uri="{FF2B5EF4-FFF2-40B4-BE49-F238E27FC236}">
                <a16:creationId xmlns:a16="http://schemas.microsoft.com/office/drawing/2014/main" id="{E52C89F8-84C1-4D51-ABC9-2A8A333E8F96}"/>
              </a:ext>
            </a:extLst>
          </p:cNvPr>
          <p:cNvPicPr>
            <a:picLocks noChangeAspect="1"/>
          </p:cNvPicPr>
          <p:nvPr/>
        </p:nvPicPr>
        <p:blipFill>
          <a:blip r:embed="rId4"/>
          <a:stretch>
            <a:fillRect/>
          </a:stretch>
        </p:blipFill>
        <p:spPr>
          <a:xfrm>
            <a:off x="163901" y="1865924"/>
            <a:ext cx="3878787" cy="1594613"/>
          </a:xfrm>
          <a:prstGeom prst="rect">
            <a:avLst/>
          </a:prstGeom>
        </p:spPr>
      </p:pic>
      <p:sp>
        <p:nvSpPr>
          <p:cNvPr id="8" name="Pijl: rechts 7">
            <a:extLst>
              <a:ext uri="{FF2B5EF4-FFF2-40B4-BE49-F238E27FC236}">
                <a16:creationId xmlns:a16="http://schemas.microsoft.com/office/drawing/2014/main" id="{38B11A12-676D-442B-BD99-F6A975C403B8}"/>
              </a:ext>
            </a:extLst>
          </p:cNvPr>
          <p:cNvSpPr/>
          <p:nvPr/>
        </p:nvSpPr>
        <p:spPr>
          <a:xfrm>
            <a:off x="4042765" y="2614694"/>
            <a:ext cx="834887" cy="326004"/>
          </a:xfrm>
          <a:prstGeom prst="rightArrow">
            <a:avLst/>
          </a:prstGeom>
          <a:solidFill>
            <a:srgbClr val="FF6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hoek 8">
            <a:extLst>
              <a:ext uri="{FF2B5EF4-FFF2-40B4-BE49-F238E27FC236}">
                <a16:creationId xmlns:a16="http://schemas.microsoft.com/office/drawing/2014/main" id="{32268943-4767-487B-9555-372899D68414}"/>
              </a:ext>
            </a:extLst>
          </p:cNvPr>
          <p:cNvSpPr/>
          <p:nvPr/>
        </p:nvSpPr>
        <p:spPr>
          <a:xfrm>
            <a:off x="5006795" y="2348345"/>
            <a:ext cx="3763494" cy="1695537"/>
          </a:xfrm>
          <a:prstGeom prst="rect">
            <a:avLst/>
          </a:prstGeom>
          <a:noFill/>
          <a:ln w="28575">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hoek 10">
            <a:extLst>
              <a:ext uri="{FF2B5EF4-FFF2-40B4-BE49-F238E27FC236}">
                <a16:creationId xmlns:a16="http://schemas.microsoft.com/office/drawing/2014/main" id="{94B5F454-3A73-4EDD-A02E-59A855172A5A}"/>
              </a:ext>
            </a:extLst>
          </p:cNvPr>
          <p:cNvSpPr/>
          <p:nvPr/>
        </p:nvSpPr>
        <p:spPr>
          <a:xfrm>
            <a:off x="3216301" y="4071122"/>
            <a:ext cx="5708139" cy="369332"/>
          </a:xfrm>
          <a:prstGeom prst="rect">
            <a:avLst/>
          </a:prstGeom>
        </p:spPr>
        <p:txBody>
          <a:bodyPr wrap="square">
            <a:spAutoFit/>
          </a:bodyPr>
          <a:lstStyle/>
          <a:p>
            <a:r>
              <a:rPr lang="en-US" dirty="0">
                <a:solidFill>
                  <a:srgbClr val="FF6C00"/>
                </a:solidFill>
              </a:rPr>
              <a:t>Use Dibutyl </a:t>
            </a:r>
            <a:r>
              <a:rPr lang="en-US" dirty="0" err="1">
                <a:solidFill>
                  <a:srgbClr val="FF6C00"/>
                </a:solidFill>
              </a:rPr>
              <a:t>Sebacate</a:t>
            </a:r>
            <a:r>
              <a:rPr lang="en-US" dirty="0">
                <a:solidFill>
                  <a:srgbClr val="FF6C00"/>
                </a:solidFill>
              </a:rPr>
              <a:t> instead of Dibutyl Phthalate! </a:t>
            </a:r>
          </a:p>
        </p:txBody>
      </p:sp>
    </p:spTree>
    <p:extLst>
      <p:ext uri="{BB962C8B-B14F-4D97-AF65-F5344CB8AC3E}">
        <p14:creationId xmlns:p14="http://schemas.microsoft.com/office/powerpoint/2010/main" val="136709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5C1661A-8B35-4F14-9EEB-8BFAE73E4B75}"/>
              </a:ext>
            </a:extLst>
          </p:cNvPr>
          <p:cNvSpPr>
            <a:spLocks noGrp="1"/>
          </p:cNvSpPr>
          <p:nvPr>
            <p:ph type="body" sz="quarter" idx="14"/>
          </p:nvPr>
        </p:nvSpPr>
        <p:spPr/>
        <p:txBody>
          <a:bodyPr/>
          <a:lstStyle/>
          <a:p>
            <a:endParaRPr lang="en-US" dirty="0"/>
          </a:p>
        </p:txBody>
      </p:sp>
      <p:sp>
        <p:nvSpPr>
          <p:cNvPr id="3" name="Tijdelijke aanduiding voor tekst 2">
            <a:extLst>
              <a:ext uri="{FF2B5EF4-FFF2-40B4-BE49-F238E27FC236}">
                <a16:creationId xmlns:a16="http://schemas.microsoft.com/office/drawing/2014/main" id="{4BD1D449-A9DB-435B-99FB-50C8AA52C18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62864394"/>
      </p:ext>
    </p:extLst>
  </p:cSld>
  <p:clrMapOvr>
    <a:masterClrMapping/>
  </p:clrMapOvr>
</p:sld>
</file>

<file path=ppt/theme/theme1.xml><?xml version="1.0" encoding="utf-8"?>
<a:theme xmlns:a="http://schemas.openxmlformats.org/drawingml/2006/main" name="Elsevier">
  <a:themeElements>
    <a:clrScheme name="Custom 1">
      <a:dk1>
        <a:srgbClr val="53565A"/>
      </a:dk1>
      <a:lt1>
        <a:srgbClr val="FFFFFF"/>
      </a:lt1>
      <a:dk2>
        <a:srgbClr val="FF6C00"/>
      </a:dk2>
      <a:lt2>
        <a:srgbClr val="E7E6E6"/>
      </a:lt2>
      <a:accent1>
        <a:srgbClr val="3678DF"/>
      </a:accent1>
      <a:accent2>
        <a:srgbClr val="FF6C00"/>
      </a:accent2>
      <a:accent3>
        <a:srgbClr val="FCD300"/>
      </a:accent3>
      <a:accent4>
        <a:srgbClr val="F73D28"/>
      </a:accent4>
      <a:accent5>
        <a:srgbClr val="8ED600"/>
      </a:accent5>
      <a:accent6>
        <a:srgbClr val="661CC9"/>
      </a:accent6>
      <a:hlink>
        <a:srgbClr val="0563C1"/>
      </a:hlink>
      <a:folHlink>
        <a:srgbClr val="FF6C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grey">
      <a:srgbClr val="53565A"/>
    </a:custClr>
    <a:custClr name="Orange">
      <a:srgbClr val="FF6C00"/>
    </a:custClr>
    <a:custClr name="Grey footer">
      <a:srgbClr val="A7A8AA"/>
    </a:custClr>
  </a:custClrLst>
  <a:extLst>
    <a:ext uri="{05A4C25C-085E-4340-85A3-A5531E510DB2}">
      <thm15:themeFamily xmlns:thm15="http://schemas.microsoft.com/office/thememl/2012/main" name="ELS_ppt-presentation_Arial 16_9 new.potx" id="{D40443C0-16AF-4A5D-8290-255DEE5F8301}" vid="{38A45B1D-F117-4F8B-9F78-F1219F5478A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7e75a0f-4679-4951-8314-0c3eda46369c">
      <Terms xmlns="http://schemas.microsoft.com/office/infopath/2007/PartnerControls"/>
    </lcf76f155ced4ddcb4097134ff3c332f>
    <TaxCatchAll xmlns="58548ee3-17bf-4654-8739-8e54e210318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6342CE05B52E147A6FAE744173A0015" ma:contentTypeVersion="16" ma:contentTypeDescription="Create a new document." ma:contentTypeScope="" ma:versionID="a68b7738a70c49b16d5bedda68e27774">
  <xsd:schema xmlns:xsd="http://www.w3.org/2001/XMLSchema" xmlns:xs="http://www.w3.org/2001/XMLSchema" xmlns:p="http://schemas.microsoft.com/office/2006/metadata/properties" xmlns:ns2="67e75a0f-4679-4951-8314-0c3eda46369c" xmlns:ns3="58548ee3-17bf-4654-8739-8e54e210318d" targetNamespace="http://schemas.microsoft.com/office/2006/metadata/properties" ma:root="true" ma:fieldsID="e1c9fd16f71ff33aec220f90be6290fb" ns2:_="" ns3:_="">
    <xsd:import namespace="67e75a0f-4679-4951-8314-0c3eda46369c"/>
    <xsd:import namespace="58548ee3-17bf-4654-8739-8e54e210318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e75a0f-4679-4951-8314-0c3eda4636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2763e4d-7885-4cd8-8534-835ebc0ece8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548ee3-17bf-4654-8739-8e54e210318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a1f7cad9-0113-4984-9c77-9460931ba448}" ma:internalName="TaxCatchAll" ma:showField="CatchAllData" ma:web="58548ee3-17bf-4654-8739-8e54e21031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03675D-8D64-4E18-9DFC-91B79FDF8D8B}">
  <ds:schemaRefs>
    <ds:schemaRef ds:uri="http://purl.org/dc/elements/1.1/"/>
    <ds:schemaRef ds:uri="http://schemas.microsoft.com/office/2006/metadata/properties"/>
    <ds:schemaRef ds:uri="689c031b-2a66-4f87-9ab0-47ce5b02a5c3"/>
    <ds:schemaRef ds:uri="b1a7a935-8f9b-4882-b2df-895a583e116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 ds:uri="67e75a0f-4679-4951-8314-0c3eda46369c"/>
    <ds:schemaRef ds:uri="58548ee3-17bf-4654-8739-8e54e210318d"/>
  </ds:schemaRefs>
</ds:datastoreItem>
</file>

<file path=customXml/itemProps2.xml><?xml version="1.0" encoding="utf-8"?>
<ds:datastoreItem xmlns:ds="http://schemas.openxmlformats.org/officeDocument/2006/customXml" ds:itemID="{943A6D44-F630-455A-A3B1-D7A83A932D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e75a0f-4679-4951-8314-0c3eda46369c"/>
    <ds:schemaRef ds:uri="58548ee3-17bf-4654-8739-8e54e21031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5E827F2-0486-434B-835A-4F969C0984A9}">
  <ds:schemaRefs>
    <ds:schemaRef ds:uri="http://schemas.microsoft.com/sharepoint/v3/contenttype/forms"/>
  </ds:schemaRefs>
</ds:datastoreItem>
</file>

<file path=docMetadata/LabelInfo.xml><?xml version="1.0" encoding="utf-8"?>
<clbl:labelList xmlns:clbl="http://schemas.microsoft.com/office/2020/mipLabelMetadata">
  <clbl:label id="{549ac42a-3eb4-4074-b885-aea26bd6241e}" enabled="1" method="Standard" siteId="{9274ee3f-9425-4109-a27f-9fb15c10675d}" removed="0"/>
</clbl:labelList>
</file>

<file path=docProps/app.xml><?xml version="1.0" encoding="utf-8"?>
<Properties xmlns="http://schemas.openxmlformats.org/officeDocument/2006/extended-properties" xmlns:vt="http://schemas.openxmlformats.org/officeDocument/2006/docPropsVTypes">
  <Template>ELS_ppt-presentation_Arial 16_9 new colorscheme</Template>
  <TotalTime>0</TotalTime>
  <Words>996</Words>
  <Application>Microsoft Office PowerPoint</Application>
  <PresentationFormat>On-screen Show (16:9)</PresentationFormat>
  <Paragraphs>88</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Elsevier</vt:lpstr>
      <vt:lpstr>How to do an advanced search in PharmaPendium? </vt:lpstr>
      <vt:lpstr>Learning objective </vt:lpstr>
      <vt:lpstr>Why advanced searching?</vt:lpstr>
      <vt:lpstr>Advanced search example question</vt:lpstr>
      <vt:lpstr>Starting and advanced searches </vt:lpstr>
      <vt:lpstr>Starting and advanced searches </vt:lpstr>
      <vt:lpstr>Original query code can be modified </vt:lpstr>
      <vt:lpstr>Key regulatory insights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cp:revision>
  <cp:lastPrinted>2018-07-23T12:36:44Z</cp:lastPrinted>
  <dcterms:created xsi:type="dcterms:W3CDTF">2018-05-29T20:11:58Z</dcterms:created>
  <dcterms:modified xsi:type="dcterms:W3CDTF">2026-01-20T11:44:41Z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0x01010056342CE05B52E147A6FAE744173A0015</vt:lpwstr>
  </property>
  <property fmtid="{D5CDD505-2E9C-101B-9397-08002B2CF9AE}" pid="3" name="MediaServiceImageTags">
    <vt:lpwstr/>
  </property>
</Properties>
</file>